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7"/>
  </p:notesMasterIdLst>
  <p:handoutMasterIdLst>
    <p:handoutMasterId r:id="rId58"/>
  </p:handoutMasterIdLst>
  <p:sldIdLst>
    <p:sldId id="256" r:id="rId2"/>
    <p:sldId id="278" r:id="rId3"/>
    <p:sldId id="279" r:id="rId4"/>
    <p:sldId id="277" r:id="rId5"/>
    <p:sldId id="280" r:id="rId6"/>
    <p:sldId id="281" r:id="rId7"/>
    <p:sldId id="257" r:id="rId8"/>
    <p:sldId id="259" r:id="rId9"/>
    <p:sldId id="282" r:id="rId10"/>
    <p:sldId id="283" r:id="rId11"/>
    <p:sldId id="284" r:id="rId12"/>
    <p:sldId id="285" r:id="rId13"/>
    <p:sldId id="286" r:id="rId14"/>
    <p:sldId id="287" r:id="rId15"/>
    <p:sldId id="261" r:id="rId16"/>
    <p:sldId id="290" r:id="rId17"/>
    <p:sldId id="267" r:id="rId18"/>
    <p:sldId id="264" r:id="rId19"/>
    <p:sldId id="292" r:id="rId20"/>
    <p:sldId id="293" r:id="rId21"/>
    <p:sldId id="265" r:id="rId22"/>
    <p:sldId id="294" r:id="rId23"/>
    <p:sldId id="266" r:id="rId24"/>
    <p:sldId id="269" r:id="rId25"/>
    <p:sldId id="270" r:id="rId26"/>
    <p:sldId id="295" r:id="rId27"/>
    <p:sldId id="296" r:id="rId28"/>
    <p:sldId id="297" r:id="rId29"/>
    <p:sldId id="298" r:id="rId30"/>
    <p:sldId id="299" r:id="rId31"/>
    <p:sldId id="300" r:id="rId32"/>
    <p:sldId id="301" r:id="rId33"/>
    <p:sldId id="306" r:id="rId34"/>
    <p:sldId id="302" r:id="rId35"/>
    <p:sldId id="303" r:id="rId36"/>
    <p:sldId id="304" r:id="rId37"/>
    <p:sldId id="305" r:id="rId38"/>
    <p:sldId id="307" r:id="rId39"/>
    <p:sldId id="308" r:id="rId40"/>
    <p:sldId id="309" r:id="rId41"/>
    <p:sldId id="271" r:id="rId42"/>
    <p:sldId id="272" r:id="rId43"/>
    <p:sldId id="273" r:id="rId44"/>
    <p:sldId id="310" r:id="rId45"/>
    <p:sldId id="311" r:id="rId46"/>
    <p:sldId id="312" r:id="rId47"/>
    <p:sldId id="313" r:id="rId48"/>
    <p:sldId id="314" r:id="rId49"/>
    <p:sldId id="315" r:id="rId50"/>
    <p:sldId id="316" r:id="rId51"/>
    <p:sldId id="317" r:id="rId52"/>
    <p:sldId id="276" r:id="rId53"/>
    <p:sldId id="318" r:id="rId54"/>
    <p:sldId id="319" r:id="rId55"/>
    <p:sldId id="32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3" d="100"/>
          <a:sy n="103" d="100"/>
        </p:scale>
        <p:origin x="-1120" y="-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handoutMaster" Target="handoutMasters/handoutMaster1.xml"/><Relationship Id="rId59" Type="http://schemas.openxmlformats.org/officeDocument/2006/relationships/printerSettings" Target="printerSettings/printerSettings1.bin"/><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2AEAE4-A537-404A-B0C8-24D6D87B7693}" type="datetimeFigureOut">
              <a:rPr lang="en-US" smtClean="0"/>
              <a:t>11/5/11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FAB425-C9A6-4445-94BC-EA5789C554BB}" type="slidenum">
              <a:rPr lang="en-US" smtClean="0"/>
              <a:t>‹#›</a:t>
            </a:fld>
            <a:endParaRPr lang="en-US"/>
          </a:p>
        </p:txBody>
      </p:sp>
    </p:spTree>
    <p:extLst>
      <p:ext uri="{BB962C8B-B14F-4D97-AF65-F5344CB8AC3E}">
        <p14:creationId xmlns:p14="http://schemas.microsoft.com/office/powerpoint/2010/main" val="3361936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4B5B2-BC55-4CC1-BC3B-2157FFB21702}" type="datetimeFigureOut">
              <a:rPr lang="en-US" smtClean="0"/>
              <a:pPr/>
              <a:t>11/5/11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723697-84B7-4423-BA08-989D29322004}" type="slidenum">
              <a:rPr lang="en-US" smtClean="0"/>
              <a:pPr/>
              <a:t>‹#›</a:t>
            </a:fld>
            <a:endParaRPr lang="en-US"/>
          </a:p>
        </p:txBody>
      </p:sp>
    </p:spTree>
    <p:extLst>
      <p:ext uri="{BB962C8B-B14F-4D97-AF65-F5344CB8AC3E}">
        <p14:creationId xmlns:p14="http://schemas.microsoft.com/office/powerpoint/2010/main" val="21196588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723697-84B7-4423-BA08-989D29322004}"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EB77684-CA0D-984E-AAE8-22D79B98871C}" type="datetime1">
              <a:rPr lang="en-US" smtClean="0"/>
              <a:t>11/5/11</a:t>
            </a:fld>
            <a:endParaRPr lang="en-US"/>
          </a:p>
        </p:txBody>
      </p:sp>
      <p:sp>
        <p:nvSpPr>
          <p:cNvPr id="17" name="Footer Placeholder 16"/>
          <p:cNvSpPr>
            <a:spLocks noGrp="1"/>
          </p:cNvSpPr>
          <p:nvPr>
            <p:ph type="ftr" sz="quarter" idx="11"/>
          </p:nvPr>
        </p:nvSpPr>
        <p:spPr>
          <a:xfrm>
            <a:off x="2898648" y="6355080"/>
            <a:ext cx="3474720" cy="365760"/>
          </a:xfrm>
        </p:spPr>
        <p:txBody>
          <a:bodyPr/>
          <a:lstStyle/>
          <a:p>
            <a:r>
              <a:rPr lang="en-US" smtClean="0"/>
              <a:t>TIE Theory 11/11/11</a:t>
            </a:r>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2C48239-2E58-40D1-888D-98C60296A773}"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2A7C62-FD60-AC41-85A5-781314385AD1}" type="datetime1">
              <a:rPr lang="en-US" smtClean="0"/>
              <a:t>11/5/11</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
        <p:nvSpPr>
          <p:cNvPr id="6" name="Slide Number Placeholder 5"/>
          <p:cNvSpPr>
            <a:spLocks noGrp="1"/>
          </p:cNvSpPr>
          <p:nvPr>
            <p:ph type="sldNum" sz="quarter" idx="12"/>
          </p:nvPr>
        </p:nvSpPr>
        <p:spPr/>
        <p:txBody>
          <a:bodyPr/>
          <a:lstStyle/>
          <a:p>
            <a:fld id="{C2C48239-2E58-40D1-888D-98C60296A7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4897FB-1761-A947-8132-54FCE284C4F9}" type="datetime1">
              <a:rPr lang="en-US" smtClean="0"/>
              <a:t>11/5/11</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
        <p:nvSpPr>
          <p:cNvPr id="6" name="Slide Number Placeholder 5"/>
          <p:cNvSpPr>
            <a:spLocks noGrp="1"/>
          </p:cNvSpPr>
          <p:nvPr>
            <p:ph type="sldNum" sz="quarter" idx="12"/>
          </p:nvPr>
        </p:nvSpPr>
        <p:spPr/>
        <p:txBody>
          <a:bodyPr/>
          <a:lstStyle/>
          <a:p>
            <a:fld id="{C2C48239-2E58-40D1-888D-98C60296A773}"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A0A070-F701-B044-973F-8BF8FB701EF9}" type="datetime1">
              <a:rPr lang="en-US" smtClean="0"/>
              <a:t>11/5/11</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
        <p:nvSpPr>
          <p:cNvPr id="6" name="Slide Number Placeholder 5"/>
          <p:cNvSpPr>
            <a:spLocks noGrp="1"/>
          </p:cNvSpPr>
          <p:nvPr>
            <p:ph type="sldNum" sz="quarter" idx="12"/>
          </p:nvPr>
        </p:nvSpPr>
        <p:spPr/>
        <p:txBody>
          <a:bodyPr/>
          <a:lstStyle/>
          <a:p>
            <a:fld id="{C2C48239-2E58-40D1-888D-98C60296A773}"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548FBFD-4D96-9B46-830F-7E099034FAAE}" type="datetime1">
              <a:rPr lang="en-US" smtClean="0"/>
              <a:t>11/5/11</a:t>
            </a:fld>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TIE Theory 11/11/11</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2C48239-2E58-40D1-888D-98C60296A773}"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5394494-1E6A-1546-80C9-B9C423D745FA}" type="datetime1">
              <a:rPr lang="en-US" smtClean="0"/>
              <a:t>11/5/11</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
        <p:nvSpPr>
          <p:cNvPr id="7" name="Slide Number Placeholder 6"/>
          <p:cNvSpPr>
            <a:spLocks noGrp="1"/>
          </p:cNvSpPr>
          <p:nvPr>
            <p:ph type="sldNum" sz="quarter" idx="12"/>
          </p:nvPr>
        </p:nvSpPr>
        <p:spPr/>
        <p:txBody>
          <a:bodyPr/>
          <a:lstStyle/>
          <a:p>
            <a:fld id="{C2C48239-2E58-40D1-888D-98C60296A773}"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5DF022D-0CB6-194F-93A9-9FB967BF7CE8}" type="datetime1">
              <a:rPr lang="en-US" smtClean="0"/>
              <a:t>11/5/11</a:t>
            </a:fld>
            <a:endParaRPr lang="en-US"/>
          </a:p>
        </p:txBody>
      </p:sp>
      <p:sp>
        <p:nvSpPr>
          <p:cNvPr id="8" name="Footer Placeholder 7"/>
          <p:cNvSpPr>
            <a:spLocks noGrp="1"/>
          </p:cNvSpPr>
          <p:nvPr>
            <p:ph type="ftr" sz="quarter" idx="11"/>
          </p:nvPr>
        </p:nvSpPr>
        <p:spPr/>
        <p:txBody>
          <a:bodyPr/>
          <a:lstStyle/>
          <a:p>
            <a:r>
              <a:rPr lang="en-US" smtClean="0"/>
              <a:t>TIE Theory 11/11/11</a:t>
            </a:r>
            <a:endParaRPr lang="en-US"/>
          </a:p>
        </p:txBody>
      </p:sp>
      <p:sp>
        <p:nvSpPr>
          <p:cNvPr id="9" name="Slide Number Placeholder 8"/>
          <p:cNvSpPr>
            <a:spLocks noGrp="1"/>
          </p:cNvSpPr>
          <p:nvPr>
            <p:ph type="sldNum" sz="quarter" idx="12"/>
          </p:nvPr>
        </p:nvSpPr>
        <p:spPr/>
        <p:txBody>
          <a:bodyPr/>
          <a:lstStyle/>
          <a:p>
            <a:fld id="{C2C48239-2E58-40D1-888D-98C60296A77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F8C58C-F971-734C-B910-3A0710FD47AD}" type="datetime1">
              <a:rPr lang="en-US" smtClean="0"/>
              <a:t>11/5/11</a:t>
            </a:fld>
            <a:endParaRPr lang="en-US"/>
          </a:p>
        </p:txBody>
      </p:sp>
      <p:sp>
        <p:nvSpPr>
          <p:cNvPr id="4" name="Footer Placeholder 3"/>
          <p:cNvSpPr>
            <a:spLocks noGrp="1"/>
          </p:cNvSpPr>
          <p:nvPr>
            <p:ph type="ftr" sz="quarter" idx="11"/>
          </p:nvPr>
        </p:nvSpPr>
        <p:spPr/>
        <p:txBody>
          <a:bodyPr/>
          <a:lstStyle/>
          <a:p>
            <a:r>
              <a:rPr lang="en-US" smtClean="0"/>
              <a:t>TIE Theory 11/11/11</a:t>
            </a:r>
            <a:endParaRPr lang="en-US"/>
          </a:p>
        </p:txBody>
      </p:sp>
      <p:sp>
        <p:nvSpPr>
          <p:cNvPr id="5" name="Slide Number Placeholder 4"/>
          <p:cNvSpPr>
            <a:spLocks noGrp="1"/>
          </p:cNvSpPr>
          <p:nvPr>
            <p:ph type="sldNum" sz="quarter" idx="12"/>
          </p:nvPr>
        </p:nvSpPr>
        <p:spPr/>
        <p:txBody>
          <a:bodyPr/>
          <a:lstStyle/>
          <a:p>
            <a:fld id="{C2C48239-2E58-40D1-888D-98C60296A773}"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7E16D-2B3E-6D45-8CA2-EC57874DD768}" type="datetime1">
              <a:rPr lang="en-US" smtClean="0"/>
              <a:t>11/5/11</a:t>
            </a:fld>
            <a:endParaRPr lang="en-US"/>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AC854C-1AD6-0E44-AFEA-21E64B6A49EE}" type="datetime1">
              <a:rPr lang="en-US" smtClean="0"/>
              <a:t>11/5/11</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
        <p:nvSpPr>
          <p:cNvPr id="7" name="Slide Number Placeholder 6"/>
          <p:cNvSpPr>
            <a:spLocks noGrp="1"/>
          </p:cNvSpPr>
          <p:nvPr>
            <p:ph type="sldNum" sz="quarter" idx="12"/>
          </p:nvPr>
        </p:nvSpPr>
        <p:spPr/>
        <p:txBody>
          <a:bodyPr/>
          <a:lstStyle/>
          <a:p>
            <a:fld id="{C2C48239-2E58-40D1-888D-98C60296A77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AEC2DC-B2CA-9B41-BF52-C31B634FDD5E}" type="datetime1">
              <a:rPr lang="en-US" smtClean="0"/>
              <a:t>11/5/11</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
        <p:nvSpPr>
          <p:cNvPr id="7" name="Slide Number Placeholder 6"/>
          <p:cNvSpPr>
            <a:spLocks noGrp="1"/>
          </p:cNvSpPr>
          <p:nvPr>
            <p:ph type="sldNum" sz="quarter" idx="12"/>
          </p:nvPr>
        </p:nvSpPr>
        <p:spPr/>
        <p:txBody>
          <a:bodyPr/>
          <a:lstStyle/>
          <a:p>
            <a:fld id="{C2C48239-2E58-40D1-888D-98C60296A773}"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731E6B8-834F-494D-929A-7C182837B635}" type="datetime1">
              <a:rPr lang="en-US" smtClean="0"/>
              <a:t>11/5/11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TIE Theory 11/11/11</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2C48239-2E58-40D1-888D-98C60296A773}"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ducology.indiana.edu/Frick/TIEtheory.pdf"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educology.indiana.edu/Maccia/Correspondence_GeneticEpistemologyOfIntelligentNaturalSystems1987.pdf" TargetMode="External"/><Relationship Id="rId4" Type="http://schemas.openxmlformats.org/officeDocument/2006/relationships/hyperlink" Target="http://educology.indiana.edu/Maccia/GeneticEpistemologyOfIntelligentSystems_propositionalProceduralPerformativeIntelligence1988.pdf" TargetMode="External"/><Relationship Id="rId5" Type="http://schemas.openxmlformats.org/officeDocument/2006/relationships/hyperlink" Target="http://ssomckinsey.darbyfilms.com/reports/schools/How-the-Worlds-Most-Improved-School-Systems-Keep-Getting-Better_Download-version_Final.pdf" TargetMode="External"/><Relationship Id="rId6" Type="http://schemas.openxmlformats.org/officeDocument/2006/relationships/hyperlink" Target="http://www.newtechnetwork.org/" TargetMode="External"/><Relationship Id="rId1" Type="http://schemas.openxmlformats.org/officeDocument/2006/relationships/slideLayout" Target="../slideLayouts/slideLayout2.xml"/><Relationship Id="rId2" Type="http://schemas.openxmlformats.org/officeDocument/2006/relationships/hyperlink" Target="http://educology.indiana.edu/Maccia/RightOpinionAndPeircesTheoryOfSigns_GSMaccia1987.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indiana.edu/~tedfrick/steiner/Ethical%20Theory.pdf" TargetMode="External"/><Relationship Id="rId4" Type="http://schemas.openxmlformats.org/officeDocument/2006/relationships/hyperlink" Target="http://www.indiana.edu/~aptac/glossary/" TargetMode="External"/><Relationship Id="rId5" Type="http://schemas.openxmlformats.org/officeDocument/2006/relationships/hyperlink" Target="https://www.indiana.edu/~aptfrick/overview/reports/11ATISgraphtheory.pdf" TargetMode="External"/><Relationship Id="rId6" Type="http://schemas.openxmlformats.org/officeDocument/2006/relationships/hyperlink" Target="http://www.eric.ed.gov/PDFS/ED495758.pdf" TargetMode="External"/><Relationship Id="rId1" Type="http://schemas.openxmlformats.org/officeDocument/2006/relationships/slideLayout" Target="../slideLayouts/slideLayout2.xml"/><Relationship Id="rId2" Type="http://schemas.openxmlformats.org/officeDocument/2006/relationships/hyperlink" Target="http://search.eb.com/eb/article-906672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3886200"/>
            <a:ext cx="6858000" cy="990600"/>
          </a:xfrm>
        </p:spPr>
        <p:txBody>
          <a:bodyPr>
            <a:noAutofit/>
          </a:bodyPr>
          <a:lstStyle/>
          <a:p>
            <a:r>
              <a:rPr lang="en-US" sz="2400" b="1" dirty="0" smtClean="0"/>
              <a:t>A Vision for Systemic Change:  The Theory of Totally Integrated Education</a:t>
            </a:r>
            <a:endParaRPr lang="en-US" sz="2400" b="1" dirty="0"/>
          </a:p>
        </p:txBody>
      </p:sp>
      <p:sp>
        <p:nvSpPr>
          <p:cNvPr id="3" name="Subtitle 2"/>
          <p:cNvSpPr>
            <a:spLocks noGrp="1"/>
          </p:cNvSpPr>
          <p:nvPr>
            <p:ph type="subTitle" idx="1"/>
          </p:nvPr>
        </p:nvSpPr>
        <p:spPr>
          <a:xfrm>
            <a:off x="1219200" y="5105400"/>
            <a:ext cx="6858000" cy="533400"/>
          </a:xfrm>
        </p:spPr>
        <p:txBody>
          <a:bodyPr/>
          <a:lstStyle/>
          <a:p>
            <a:r>
              <a:rPr lang="en-US" dirty="0" smtClean="0"/>
              <a:t>Theodore W. Frick, November 11, 2011</a:t>
            </a:r>
            <a:endParaRPr lang="en-US" dirty="0"/>
          </a:p>
        </p:txBody>
      </p:sp>
      <p:pic>
        <p:nvPicPr>
          <p:cNvPr id="5" name="Picture 4" descr="New TIE graphics-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270" y="457200"/>
            <a:ext cx="3809130" cy="2743200"/>
          </a:xfrm>
          <a:prstGeom prst="rect">
            <a:avLst/>
          </a:prstGeom>
        </p:spPr>
      </p:pic>
      <p:pic>
        <p:nvPicPr>
          <p:cNvPr id="9" name="Picture 8" descr="New TIE graphics-1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81000"/>
            <a:ext cx="2895600" cy="2883254"/>
          </a:xfrm>
          <a:prstGeom prst="rect">
            <a:avLst/>
          </a:prstGeom>
        </p:spPr>
      </p:pic>
      <p:sp>
        <p:nvSpPr>
          <p:cNvPr id="10" name="TextBox 9"/>
          <p:cNvSpPr txBox="1"/>
          <p:nvPr/>
        </p:nvSpPr>
        <p:spPr>
          <a:xfrm>
            <a:off x="4876800" y="1524000"/>
            <a:ext cx="457200" cy="707886"/>
          </a:xfrm>
          <a:prstGeom prst="rect">
            <a:avLst/>
          </a:prstGeom>
          <a:noFill/>
        </p:spPr>
        <p:txBody>
          <a:bodyPr wrap="square" rtlCol="0">
            <a:spAutoFit/>
          </a:bodyPr>
          <a:lstStyle/>
          <a:p>
            <a:r>
              <a:rPr lang="en-US" sz="4000" dirty="0" smtClean="0"/>
              <a:t>+</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a:t>
            </a:r>
            <a:r>
              <a:rPr lang="en-US" dirty="0" smtClean="0"/>
              <a:t>connecting cognition</a:t>
            </a:r>
            <a:r>
              <a:rPr lang="en-US" dirty="0"/>
              <a:t>, intention and </a:t>
            </a:r>
            <a:r>
              <a:rPr lang="en-US" dirty="0" smtClean="0"/>
              <a:t>emotion (cont’d)</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10</a:t>
            </a:fld>
            <a:endParaRPr lang="en-US"/>
          </a:p>
        </p:txBody>
      </p:sp>
      <p:sp>
        <p:nvSpPr>
          <p:cNvPr id="5" name="Content Placeholder 4"/>
          <p:cNvSpPr>
            <a:spLocks noGrp="1"/>
          </p:cNvSpPr>
          <p:nvPr>
            <p:ph sz="quarter" idx="1"/>
          </p:nvPr>
        </p:nvSpPr>
        <p:spPr/>
        <p:txBody>
          <a:bodyPr/>
          <a:lstStyle/>
          <a:p>
            <a:r>
              <a:rPr lang="en-US" dirty="0" smtClean="0"/>
              <a:t>Greenspan &amp; Benderly (1997):  emotion is the architect of mental structures</a:t>
            </a:r>
          </a:p>
          <a:p>
            <a:endParaRPr lang="en-US" dirty="0" smtClean="0"/>
          </a:p>
          <a:p>
            <a:pPr lvl="1"/>
            <a:r>
              <a:rPr lang="en-US" dirty="0"/>
              <a:t>“In fact, emotions, not cognitive stimulation, serve as the mind’s primary architect” (p. 1).  </a:t>
            </a:r>
            <a:endParaRPr lang="en-US" dirty="0" smtClean="0"/>
          </a:p>
          <a:p>
            <a:pPr lvl="1"/>
            <a:endParaRPr lang="en-US" dirty="0" smtClean="0"/>
          </a:p>
          <a:p>
            <a:pPr lvl="1"/>
            <a:r>
              <a:rPr lang="en-US" dirty="0" smtClean="0"/>
              <a:t>They </a:t>
            </a:r>
            <a:r>
              <a:rPr lang="en-US" dirty="0"/>
              <a:t>identify the importance of emotion during human experience:  “… each sensation … also gives rise to an affect or emotion….  It is this </a:t>
            </a:r>
            <a:r>
              <a:rPr lang="en-US" i="1" dirty="0"/>
              <a:t>dual coding</a:t>
            </a:r>
            <a:r>
              <a:rPr lang="en-US" dirty="0"/>
              <a:t> of experience that is the key to understanding how emotions organize intellectual capacities …” (p. 18).   </a:t>
            </a:r>
          </a:p>
          <a:p>
            <a:pPr lvl="1"/>
            <a:endParaRPr lang="en-US" dirty="0"/>
          </a:p>
        </p:txBody>
      </p:sp>
    </p:spTree>
    <p:extLst>
      <p:ext uri="{BB962C8B-B14F-4D97-AF65-F5344CB8AC3E}">
        <p14:creationId xmlns:p14="http://schemas.microsoft.com/office/powerpoint/2010/main" val="5776050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a:t>
            </a:r>
            <a:r>
              <a:rPr lang="en-US" dirty="0" smtClean="0"/>
              <a:t>connecting cognition</a:t>
            </a:r>
            <a:r>
              <a:rPr lang="en-US" dirty="0"/>
              <a:t>, intention and emotion (cont’d)</a:t>
            </a:r>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11</a:t>
            </a:fld>
            <a:endParaRPr lang="en-US"/>
          </a:p>
        </p:txBody>
      </p:sp>
      <p:sp>
        <p:nvSpPr>
          <p:cNvPr id="5" name="Content Placeholder 4"/>
          <p:cNvSpPr>
            <a:spLocks noGrp="1"/>
          </p:cNvSpPr>
          <p:nvPr>
            <p:ph sz="quarter" idx="1"/>
          </p:nvPr>
        </p:nvSpPr>
        <p:spPr/>
        <p:txBody>
          <a:bodyPr/>
          <a:lstStyle/>
          <a:p>
            <a:r>
              <a:rPr lang="en-US" dirty="0" smtClean="0"/>
              <a:t>Goleman (2011):  emotional intelligence</a:t>
            </a:r>
          </a:p>
          <a:p>
            <a:endParaRPr lang="en-US" dirty="0" smtClean="0"/>
          </a:p>
          <a:p>
            <a:pPr lvl="1"/>
            <a:r>
              <a:rPr lang="en-US" dirty="0" smtClean="0"/>
              <a:t>“When </a:t>
            </a:r>
            <a:r>
              <a:rPr lang="en-US" dirty="0"/>
              <a:t>we have a thought it’s immediately valenced by these brain centers, positive or </a:t>
            </a:r>
            <a:r>
              <a:rPr lang="en-US" dirty="0" smtClean="0"/>
              <a:t>negative.”</a:t>
            </a:r>
          </a:p>
          <a:p>
            <a:pPr lvl="1"/>
            <a:endParaRPr lang="en-US" dirty="0" smtClean="0"/>
          </a:p>
          <a:p>
            <a:pPr lvl="1"/>
            <a:r>
              <a:rPr lang="en-US" dirty="0" smtClean="0"/>
              <a:t>Goleman </a:t>
            </a:r>
            <a:r>
              <a:rPr lang="en-US" dirty="0"/>
              <a:t>is referring to “… emotional centers in the midbrain, interacting with a specific area in the prefrontal cortex” </a:t>
            </a:r>
            <a:r>
              <a:rPr lang="en-US" dirty="0" smtClean="0"/>
              <a:t>[Kindle location </a:t>
            </a:r>
            <a:r>
              <a:rPr lang="en-US" dirty="0"/>
              <a:t>116]. </a:t>
            </a:r>
          </a:p>
        </p:txBody>
      </p:sp>
    </p:spTree>
    <p:extLst>
      <p:ext uri="{BB962C8B-B14F-4D97-AF65-F5344CB8AC3E}">
        <p14:creationId xmlns:p14="http://schemas.microsoft.com/office/powerpoint/2010/main" val="17156701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what is happening in schools today</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12</a:t>
            </a:fld>
            <a:endParaRPr lang="en-US"/>
          </a:p>
        </p:txBody>
      </p:sp>
      <p:sp>
        <p:nvSpPr>
          <p:cNvPr id="5" name="Content Placeholder 4"/>
          <p:cNvSpPr>
            <a:spLocks noGrp="1"/>
          </p:cNvSpPr>
          <p:nvPr>
            <p:ph sz="quarter" idx="1"/>
          </p:nvPr>
        </p:nvSpPr>
        <p:spPr/>
        <p:txBody>
          <a:bodyPr>
            <a:normAutofit/>
          </a:bodyPr>
          <a:lstStyle/>
          <a:p>
            <a:endParaRPr lang="en-US" dirty="0" smtClean="0"/>
          </a:p>
          <a:p>
            <a:r>
              <a:rPr lang="en-US" dirty="0" smtClean="0"/>
              <a:t>Results </a:t>
            </a:r>
            <a:r>
              <a:rPr lang="en-US" dirty="0"/>
              <a:t>from a survey of 81,499 students in 110 high schools across 26 U.S. states </a:t>
            </a:r>
            <a:r>
              <a:rPr lang="en-US" dirty="0" smtClean="0"/>
              <a:t>(</a:t>
            </a:r>
            <a:r>
              <a:rPr lang="en-US" dirty="0" err="1" smtClean="0"/>
              <a:t>Yazzie</a:t>
            </a:r>
            <a:r>
              <a:rPr lang="en-US" dirty="0" err="1"/>
              <a:t>-</a:t>
            </a:r>
            <a:r>
              <a:rPr lang="en-US" dirty="0" err="1" smtClean="0"/>
              <a:t>Mintz</a:t>
            </a:r>
            <a:r>
              <a:rPr lang="en-US" dirty="0" smtClean="0"/>
              <a:t>, 2007</a:t>
            </a:r>
            <a:r>
              <a:rPr lang="en-US" dirty="0"/>
              <a:t>): </a:t>
            </a:r>
            <a:endParaRPr lang="en-US" dirty="0" smtClean="0"/>
          </a:p>
          <a:p>
            <a:pPr lvl="1"/>
            <a:r>
              <a:rPr lang="en-US" dirty="0" smtClean="0">
                <a:solidFill>
                  <a:srgbClr val="FF0000"/>
                </a:solidFill>
              </a:rPr>
              <a:t>Approximately </a:t>
            </a:r>
            <a:r>
              <a:rPr lang="en-US" dirty="0">
                <a:solidFill>
                  <a:srgbClr val="FF0000"/>
                </a:solidFill>
              </a:rPr>
              <a:t>2 out of 3 students said that they were bored in class every day</a:t>
            </a:r>
            <a:r>
              <a:rPr lang="en-US" dirty="0"/>
              <a:t>. </a:t>
            </a:r>
            <a:endParaRPr lang="en-US" dirty="0" smtClean="0"/>
          </a:p>
          <a:p>
            <a:pPr lvl="1"/>
            <a:endParaRPr lang="en-US" dirty="0" smtClean="0"/>
          </a:p>
          <a:p>
            <a:pPr lvl="1"/>
            <a:r>
              <a:rPr lang="en-US" dirty="0"/>
              <a:t>T</a:t>
            </a:r>
            <a:r>
              <a:rPr lang="en-US" dirty="0" smtClean="0"/>
              <a:t>op </a:t>
            </a:r>
            <a:r>
              <a:rPr lang="en-US" dirty="0"/>
              <a:t>reasons were that learning materials were uninteresting, irrelevant and not challenging enough. </a:t>
            </a:r>
            <a:r>
              <a:rPr lang="en-US" dirty="0" smtClean="0"/>
              <a:t>  E.g., students said:</a:t>
            </a:r>
          </a:p>
          <a:p>
            <a:pPr lvl="2"/>
            <a:r>
              <a:rPr lang="en-US" dirty="0" smtClean="0">
                <a:solidFill>
                  <a:srgbClr val="FF0000"/>
                </a:solidFill>
              </a:rPr>
              <a:t>“</a:t>
            </a:r>
            <a:r>
              <a:rPr lang="en-US" dirty="0">
                <a:solidFill>
                  <a:srgbClr val="FF0000"/>
                </a:solidFill>
              </a:rPr>
              <a:t>Our school needs to be more challenging. Students fall asleep because the classes aren’t really that interesting.” </a:t>
            </a:r>
            <a:endParaRPr lang="en-US" dirty="0" smtClean="0">
              <a:solidFill>
                <a:srgbClr val="FF0000"/>
              </a:solidFill>
            </a:endParaRPr>
          </a:p>
          <a:p>
            <a:pPr lvl="2"/>
            <a:r>
              <a:rPr lang="en-US" dirty="0" smtClean="0">
                <a:solidFill>
                  <a:srgbClr val="FF0000"/>
                </a:solidFill>
              </a:rPr>
              <a:t>“</a:t>
            </a:r>
            <a:r>
              <a:rPr lang="en-US" dirty="0">
                <a:solidFill>
                  <a:srgbClr val="FF0000"/>
                </a:solidFill>
              </a:rPr>
              <a:t>School is easy. But too boring. Harder work or more is not the answer though. More interesting work would be nice” </a:t>
            </a:r>
            <a:r>
              <a:rPr lang="en-US" dirty="0"/>
              <a:t>(p. 10).</a:t>
            </a:r>
          </a:p>
          <a:p>
            <a:pPr lvl="1"/>
            <a:endParaRPr lang="en-US" dirty="0"/>
          </a:p>
        </p:txBody>
      </p:sp>
    </p:spTree>
    <p:extLst>
      <p:ext uri="{BB962C8B-B14F-4D97-AF65-F5344CB8AC3E}">
        <p14:creationId xmlns:p14="http://schemas.microsoft.com/office/powerpoint/2010/main" val="42214521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13</a:t>
            </a:fld>
            <a:endParaRPr lang="en-US"/>
          </a:p>
        </p:txBody>
      </p:sp>
      <p:pic>
        <p:nvPicPr>
          <p:cNvPr id="6" name="Picture 5" descr="New TIE graphics-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1524000"/>
            <a:ext cx="3657600" cy="3642005"/>
          </a:xfrm>
          <a:prstGeom prst="rect">
            <a:avLst/>
          </a:prstGeom>
        </p:spPr>
      </p:pic>
      <p:sp>
        <p:nvSpPr>
          <p:cNvPr id="8" name="&quot;No&quot; Symbol 7"/>
          <p:cNvSpPr/>
          <p:nvPr/>
        </p:nvSpPr>
        <p:spPr>
          <a:xfrm>
            <a:off x="4724400" y="2057400"/>
            <a:ext cx="990600" cy="990600"/>
          </a:xfrm>
          <a:prstGeom prst="noSmoking">
            <a:avLst/>
          </a:prstGeom>
          <a:solidFill>
            <a:srgbClr val="FF00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quot;No&quot; Symbol 8"/>
          <p:cNvSpPr/>
          <p:nvPr/>
        </p:nvSpPr>
        <p:spPr>
          <a:xfrm>
            <a:off x="4038600" y="3810000"/>
            <a:ext cx="990600" cy="990600"/>
          </a:xfrm>
          <a:prstGeom prst="noSmoking">
            <a:avLst/>
          </a:prstGeom>
          <a:solidFill>
            <a:srgbClr val="FF0000">
              <a:alpha val="2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0" name="TextBox 9"/>
          <p:cNvSpPr txBox="1"/>
          <p:nvPr/>
        </p:nvSpPr>
        <p:spPr>
          <a:xfrm>
            <a:off x="381000" y="5334000"/>
            <a:ext cx="8431966" cy="646331"/>
          </a:xfrm>
          <a:prstGeom prst="rect">
            <a:avLst/>
          </a:prstGeom>
          <a:noFill/>
        </p:spPr>
        <p:txBody>
          <a:bodyPr wrap="none" rtlCol="0">
            <a:spAutoFit/>
          </a:bodyPr>
          <a:lstStyle/>
          <a:p>
            <a:r>
              <a:rPr lang="en-US" dirty="0" smtClean="0"/>
              <a:t>Too often students are expected to engage with content they really do not want to learn </a:t>
            </a:r>
          </a:p>
          <a:p>
            <a:r>
              <a:rPr lang="en-US" dirty="0" smtClean="0"/>
              <a:t>nor do they feel good about it.  Cognition is disconnected with intention and emotion.</a:t>
            </a:r>
            <a:endParaRPr lang="en-US" dirty="0"/>
          </a:p>
        </p:txBody>
      </p:sp>
      <p:sp>
        <p:nvSpPr>
          <p:cNvPr id="11" name="Title 1"/>
          <p:cNvSpPr txBox="1">
            <a:spLocks/>
          </p:cNvSpPr>
          <p:nvPr/>
        </p:nvSpPr>
        <p:spPr>
          <a:xfrm>
            <a:off x="457200" y="152400"/>
            <a:ext cx="8229600" cy="990600"/>
          </a:xfrm>
          <a:prstGeom prst="rect">
            <a:avLst/>
          </a:prstGeom>
        </p:spPr>
        <p:txBody>
          <a:bodyPr>
            <a:normAutofit fontScale="97500" lnSpcReduction="100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t>Lack of integration of cognition with emotion and intention</a:t>
            </a:r>
          </a:p>
        </p:txBody>
      </p:sp>
    </p:spTree>
    <p:extLst>
      <p:ext uri="{BB962C8B-B14F-4D97-AF65-F5344CB8AC3E}">
        <p14:creationId xmlns:p14="http://schemas.microsoft.com/office/powerpoint/2010/main" val="5143041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Lack of integration of cognition with emotion and </a:t>
            </a:r>
            <a:r>
              <a:rPr lang="en-US" dirty="0" smtClean="0"/>
              <a:t>intention:  TIE theory predicts:</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14</a:t>
            </a:fld>
            <a:endParaRPr lang="en-US"/>
          </a:p>
        </p:txBody>
      </p:sp>
      <p:sp>
        <p:nvSpPr>
          <p:cNvPr id="5" name="Content Placeholder 4"/>
          <p:cNvSpPr>
            <a:spLocks noGrp="1"/>
          </p:cNvSpPr>
          <p:nvPr>
            <p:ph sz="quarter" idx="1"/>
          </p:nvPr>
        </p:nvSpPr>
        <p:spPr/>
        <p:txBody>
          <a:bodyPr>
            <a:normAutofit fontScale="92500" lnSpcReduction="10000"/>
          </a:bodyPr>
          <a:lstStyle/>
          <a:p>
            <a:r>
              <a:rPr lang="en-US" dirty="0"/>
              <a:t>To focus only on student cognitive development at the expense of </a:t>
            </a:r>
            <a:r>
              <a:rPr lang="en-US" dirty="0" smtClean="0"/>
              <a:t>intention and emotion </a:t>
            </a:r>
            <a:r>
              <a:rPr lang="en-US" dirty="0"/>
              <a:t>will result in weaker or disconnected mental schema.  </a:t>
            </a:r>
            <a:endParaRPr lang="en-US" dirty="0" smtClean="0"/>
          </a:p>
          <a:p>
            <a:endParaRPr lang="en-US" dirty="0" smtClean="0"/>
          </a:p>
          <a:p>
            <a:r>
              <a:rPr lang="en-US" dirty="0" smtClean="0"/>
              <a:t>Such </a:t>
            </a:r>
            <a:r>
              <a:rPr lang="en-US" dirty="0"/>
              <a:t>schema will lack wholeness and hence would be poorly integrated into existing mental structures, </a:t>
            </a:r>
            <a:r>
              <a:rPr lang="en-US" dirty="0">
                <a:solidFill>
                  <a:srgbClr val="FF0000"/>
                </a:solidFill>
              </a:rPr>
              <a:t>much like an uninvited guest at a party who stands in the corner of the room and does not interact with other invited guests</a:t>
            </a:r>
            <a:r>
              <a:rPr lang="en-US" dirty="0"/>
              <a:t>.  </a:t>
            </a:r>
            <a:endParaRPr lang="en-US" dirty="0" smtClean="0"/>
          </a:p>
          <a:p>
            <a:endParaRPr lang="en-US" dirty="0" smtClean="0"/>
          </a:p>
          <a:p>
            <a:r>
              <a:rPr lang="en-US" dirty="0" smtClean="0"/>
              <a:t>If </a:t>
            </a:r>
            <a:r>
              <a:rPr lang="en-US" dirty="0"/>
              <a:t>students </a:t>
            </a:r>
            <a:r>
              <a:rPr lang="en-US" dirty="0" smtClean="0"/>
              <a:t>do make cognitive gains, </a:t>
            </a:r>
            <a:r>
              <a:rPr lang="en-US" dirty="0"/>
              <a:t>but they are indifferent or have negative feelings about the learning experience, then such schema would be more vulnerable to forgetting due to lack of </a:t>
            </a:r>
            <a:r>
              <a:rPr lang="en-US" dirty="0" smtClean="0"/>
              <a:t>integration.</a:t>
            </a:r>
            <a:endParaRPr lang="en-US" dirty="0"/>
          </a:p>
        </p:txBody>
      </p:sp>
    </p:spTree>
    <p:extLst>
      <p:ext uri="{BB962C8B-B14F-4D97-AF65-F5344CB8AC3E}">
        <p14:creationId xmlns:p14="http://schemas.microsoft.com/office/powerpoint/2010/main" val="15786355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rmAutofit fontScale="90000"/>
          </a:bodyPr>
          <a:lstStyle/>
          <a:p>
            <a:r>
              <a:rPr lang="en-US" dirty="0" smtClean="0"/>
              <a:t>On the other hand, complete connectedness occurs during learning tasks when:</a:t>
            </a:r>
            <a:endParaRPr lang="en-US" dirty="0"/>
          </a:p>
        </p:txBody>
      </p:sp>
      <p:sp>
        <p:nvSpPr>
          <p:cNvPr id="3" name="Content Placeholder 2"/>
          <p:cNvSpPr>
            <a:spLocks noGrp="1"/>
          </p:cNvSpPr>
          <p:nvPr>
            <p:ph sz="quarter" idx="1"/>
          </p:nvPr>
        </p:nvSpPr>
        <p:spPr>
          <a:xfrm>
            <a:off x="457200" y="1615440"/>
            <a:ext cx="8229600" cy="4937760"/>
          </a:xfrm>
        </p:spPr>
        <p:txBody>
          <a:bodyPr/>
          <a:lstStyle/>
          <a:p>
            <a:endParaRPr lang="en-US" dirty="0" smtClean="0"/>
          </a:p>
          <a:p>
            <a:r>
              <a:rPr lang="en-US" dirty="0" smtClean="0"/>
              <a:t>Cognition:  </a:t>
            </a:r>
            <a:r>
              <a:rPr lang="en-US" i="1" dirty="0" smtClean="0"/>
              <a:t>S</a:t>
            </a:r>
            <a:r>
              <a:rPr lang="en-US" dirty="0" smtClean="0"/>
              <a:t> comes to know </a:t>
            </a:r>
            <a:r>
              <a:rPr lang="en-US" i="1" dirty="0" smtClean="0"/>
              <a:t>X</a:t>
            </a:r>
            <a:r>
              <a:rPr lang="en-US" dirty="0" smtClean="0"/>
              <a:t>.</a:t>
            </a:r>
            <a:br>
              <a:rPr lang="en-US" dirty="0" smtClean="0"/>
            </a:br>
            <a:endParaRPr lang="en-US" dirty="0" smtClean="0"/>
          </a:p>
          <a:p>
            <a:r>
              <a:rPr lang="en-US" dirty="0" smtClean="0"/>
              <a:t>Intention:  </a:t>
            </a:r>
            <a:r>
              <a:rPr lang="en-US" i="1" dirty="0" smtClean="0"/>
              <a:t>S</a:t>
            </a:r>
            <a:r>
              <a:rPr lang="en-US" dirty="0" smtClean="0"/>
              <a:t> intends to learn </a:t>
            </a:r>
            <a:r>
              <a:rPr lang="en-US" i="1" dirty="0" smtClean="0"/>
              <a:t>X</a:t>
            </a:r>
            <a:r>
              <a:rPr lang="en-US" dirty="0" smtClean="0"/>
              <a:t>.</a:t>
            </a:r>
            <a:br>
              <a:rPr lang="en-US" dirty="0" smtClean="0"/>
            </a:br>
            <a:endParaRPr lang="en-US" dirty="0" smtClean="0"/>
          </a:p>
          <a:p>
            <a:r>
              <a:rPr lang="en-US" dirty="0" smtClean="0"/>
              <a:t>Emotion:  </a:t>
            </a:r>
            <a:r>
              <a:rPr lang="en-US" i="1" dirty="0" smtClean="0"/>
              <a:t>S </a:t>
            </a:r>
            <a:r>
              <a:rPr lang="en-US" dirty="0" smtClean="0"/>
              <a:t>feels good about learning </a:t>
            </a:r>
            <a:r>
              <a:rPr lang="en-US" i="1" dirty="0" smtClean="0"/>
              <a:t>X</a:t>
            </a:r>
            <a:r>
              <a:rPr lang="en-US" dirty="0" smtClean="0"/>
              <a:t>.</a:t>
            </a:r>
            <a:br>
              <a:rPr lang="en-US" dirty="0" smtClean="0"/>
            </a:br>
            <a:endParaRPr lang="en-US" dirty="0" smtClean="0"/>
          </a:p>
          <a:p>
            <a:pPr lvl="1">
              <a:buNone/>
            </a:pPr>
            <a:r>
              <a:rPr lang="en-US" dirty="0" smtClean="0"/>
              <a:t>Where </a:t>
            </a:r>
            <a:r>
              <a:rPr lang="en-US" i="1" dirty="0" smtClean="0"/>
              <a:t>S</a:t>
            </a:r>
            <a:r>
              <a:rPr lang="en-US" dirty="0" smtClean="0"/>
              <a:t> represents the student, and </a:t>
            </a:r>
          </a:p>
          <a:p>
            <a:pPr lvl="1">
              <a:buNone/>
            </a:pPr>
            <a:r>
              <a:rPr lang="en-US" i="1" dirty="0" smtClean="0"/>
              <a:t>X</a:t>
            </a:r>
            <a:r>
              <a:rPr lang="en-US" dirty="0" smtClean="0"/>
              <a:t> represents the 9 kinds of connected learning outcomes:  instantial, relational, criterial, imitative, adaptive, creative, recognitive, acquaintive, and appreciative.  </a:t>
            </a:r>
          </a:p>
          <a:p>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TIE Theory 11/11/11</a:t>
            </a:r>
            <a:endParaRPr lang="en-US" dirty="0"/>
          </a:p>
        </p:txBody>
      </p:sp>
      <p:sp>
        <p:nvSpPr>
          <p:cNvPr id="5" name="Slide Number Placeholder 4"/>
          <p:cNvSpPr>
            <a:spLocks noGrp="1"/>
          </p:cNvSpPr>
          <p:nvPr>
            <p:ph type="sldNum" sz="quarter" idx="12"/>
          </p:nvPr>
        </p:nvSpPr>
        <p:spPr/>
        <p:txBody>
          <a:bodyPr/>
          <a:lstStyle/>
          <a:p>
            <a:fld id="{C2C48239-2E58-40D1-888D-98C60296A773}" type="slidenum">
              <a:rPr lang="en-US" smtClean="0"/>
              <a:pPr/>
              <a:t>16</a:t>
            </a:fld>
            <a:endParaRPr lang="en-US"/>
          </a:p>
        </p:txBody>
      </p:sp>
      <p:sp>
        <p:nvSpPr>
          <p:cNvPr id="2" name="Title 1"/>
          <p:cNvSpPr>
            <a:spLocks noGrp="1"/>
          </p:cNvSpPr>
          <p:nvPr>
            <p:ph type="title" idx="4294967295"/>
          </p:nvPr>
        </p:nvSpPr>
        <p:spPr>
          <a:xfrm>
            <a:off x="457200" y="152400"/>
            <a:ext cx="8229600" cy="990600"/>
          </a:xfrm>
        </p:spPr>
        <p:txBody>
          <a:bodyPr>
            <a:normAutofit fontScale="90000"/>
          </a:bodyPr>
          <a:lstStyle/>
          <a:p>
            <a:r>
              <a:rPr lang="en-US" dirty="0" smtClean="0"/>
              <a:t>Connecting cognition, intention and </a:t>
            </a:r>
            <a:r>
              <a:rPr lang="en-US" dirty="0"/>
              <a:t>e</a:t>
            </a:r>
            <a:r>
              <a:rPr lang="en-US" dirty="0" smtClean="0"/>
              <a:t>motion is represented by this diagram:</a:t>
            </a:r>
            <a:endParaRPr lang="en-US" dirty="0"/>
          </a:p>
        </p:txBody>
      </p:sp>
      <p:pic>
        <p:nvPicPr>
          <p:cNvPr id="7" name="Picture 6" descr="New TIE graphics-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541544"/>
            <a:ext cx="4114800" cy="4097256"/>
          </a:xfrm>
          <a:prstGeom prst="rect">
            <a:avLst/>
          </a:prstGeom>
        </p:spPr>
      </p:pic>
    </p:spTree>
    <p:extLst>
      <p:ext uri="{BB962C8B-B14F-4D97-AF65-F5344CB8AC3E}">
        <p14:creationId xmlns:p14="http://schemas.microsoft.com/office/powerpoint/2010/main" val="123568453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447800"/>
          </a:xfrm>
        </p:spPr>
        <p:txBody>
          <a:bodyPr>
            <a:normAutofit fontScale="90000"/>
          </a:bodyPr>
          <a:lstStyle/>
          <a:p>
            <a:r>
              <a:rPr lang="en-US" dirty="0" smtClean="0"/>
              <a:t>There are three basic kinds of </a:t>
            </a:r>
            <a:r>
              <a:rPr lang="en-US" i="1" dirty="0" smtClean="0"/>
              <a:t>cognitive</a:t>
            </a:r>
            <a:r>
              <a:rPr lang="en-US" dirty="0" smtClean="0"/>
              <a:t> learning outcomes (Maccia, 1987; Frick, 1997):</a:t>
            </a:r>
            <a:endParaRPr lang="en-US" dirty="0"/>
          </a:p>
        </p:txBody>
      </p:sp>
      <p:pic>
        <p:nvPicPr>
          <p:cNvPr id="4" name="Content Placeholder 3" descr="types_with_pictures.jpg"/>
          <p:cNvPicPr>
            <a:picLocks noGrp="1"/>
          </p:cNvPicPr>
          <p:nvPr>
            <p:ph sz="quarter" idx="1"/>
          </p:nvPr>
        </p:nvPicPr>
        <p:blipFill>
          <a:blip r:embed="rId2" cstate="print"/>
          <a:stretch>
            <a:fillRect/>
          </a:stretch>
        </p:blipFill>
        <p:spPr>
          <a:xfrm>
            <a:off x="304800" y="2564851"/>
            <a:ext cx="8479406" cy="2769149"/>
          </a:xfrm>
          <a:prstGeom prst="rect">
            <a:avLst/>
          </a:prstGeom>
        </p:spPr>
      </p:pic>
      <p:sp>
        <p:nvSpPr>
          <p:cNvPr id="5" name="Slide Number Placeholder 4"/>
          <p:cNvSpPr>
            <a:spLocks noGrp="1"/>
          </p:cNvSpPr>
          <p:nvPr>
            <p:ph type="sldNum" sz="quarter" idx="12"/>
          </p:nvPr>
        </p:nvSpPr>
        <p:spPr/>
        <p:txBody>
          <a:bodyPr/>
          <a:lstStyle/>
          <a:p>
            <a:fld id="{C2C48239-2E58-40D1-888D-98C60296A773}"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828800"/>
          </a:xfrm>
        </p:spPr>
        <p:txBody>
          <a:bodyPr>
            <a:normAutofit fontScale="90000"/>
          </a:bodyPr>
          <a:lstStyle/>
          <a:p>
            <a:r>
              <a:rPr lang="en-US" dirty="0" smtClean="0"/>
              <a:t>Completely-connected learning outcomes where cognition, intention and emotion are aligned with knowing that, knowing how and knowing that one</a:t>
            </a:r>
            <a:endParaRPr lang="en-US" dirty="0"/>
          </a:p>
        </p:txBody>
      </p:sp>
      <p:pic>
        <p:nvPicPr>
          <p:cNvPr id="4" name="Content Placeholder 3" descr="types_split.png"/>
          <p:cNvPicPr>
            <a:picLocks noGrp="1"/>
          </p:cNvPicPr>
          <p:nvPr>
            <p:ph sz="quarter" idx="1"/>
          </p:nvPr>
        </p:nvPicPr>
        <p:blipFill>
          <a:blip r:embed="rId2" cstate="print"/>
          <a:stretch>
            <a:fillRect/>
          </a:stretch>
        </p:blipFill>
        <p:spPr>
          <a:xfrm>
            <a:off x="457200" y="2302347"/>
            <a:ext cx="8229600" cy="4022253"/>
          </a:xfrm>
          <a:prstGeom prst="rect">
            <a:avLst/>
          </a:prstGeom>
        </p:spPr>
      </p:pic>
      <p:sp>
        <p:nvSpPr>
          <p:cNvPr id="5" name="Slide Number Placeholder 4"/>
          <p:cNvSpPr>
            <a:spLocks noGrp="1"/>
          </p:cNvSpPr>
          <p:nvPr>
            <p:ph type="sldNum" sz="quarter" idx="12"/>
          </p:nvPr>
        </p:nvSpPr>
        <p:spPr/>
        <p:txBody>
          <a:bodyPr/>
          <a:lstStyle/>
          <a:p>
            <a:fld id="{C2C48239-2E58-40D1-888D-98C60296A773}"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smtClean="0"/>
              <a:t>TIE Theory 11/11/11</a:t>
            </a:r>
            <a:endParaRPr lang="en-US"/>
          </a:p>
        </p:txBody>
      </p:sp>
      <p:pic>
        <p:nvPicPr>
          <p:cNvPr id="8" name="Content Placeholder 3" descr="types_with_descriptions.png"/>
          <p:cNvPicPr>
            <a:picLocks/>
          </p:cNvPicPr>
          <p:nvPr/>
        </p:nvPicPr>
        <p:blipFill>
          <a:blip r:embed="rId2" cstate="print"/>
          <a:srcRect l="4" r="4"/>
          <a:stretch>
            <a:fillRect/>
          </a:stretch>
        </p:blipFill>
        <p:spPr>
          <a:xfrm>
            <a:off x="816903" y="809625"/>
            <a:ext cx="7412697" cy="5514975"/>
          </a:xfrm>
          <a:prstGeom prst="rect">
            <a:avLst/>
          </a:prstGeom>
        </p:spPr>
      </p:pic>
      <p:sp>
        <p:nvSpPr>
          <p:cNvPr id="9" name="Title 1"/>
          <p:cNvSpPr txBox="1">
            <a:spLocks/>
          </p:cNvSpPr>
          <p:nvPr/>
        </p:nvSpPr>
        <p:spPr>
          <a:xfrm>
            <a:off x="609600" y="228600"/>
            <a:ext cx="7696200" cy="381000"/>
          </a:xfrm>
          <a:prstGeom prst="rect">
            <a:avLst/>
          </a:prstGeom>
        </p:spPr>
        <p:txBody>
          <a:bodyPr vert="horz" anchor="b" anchorCtr="0">
            <a:normAutofit fontScale="90000" lnSpcReduction="20000"/>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2400" smtClean="0"/>
              <a:t>Nine specific types of learning outcomes:</a:t>
            </a:r>
            <a:endParaRPr lang="en-US" sz="2400" dirty="0"/>
          </a:p>
        </p:txBody>
      </p:sp>
      <p:sp>
        <p:nvSpPr>
          <p:cNvPr id="2" name="Slide Number Placeholder 1"/>
          <p:cNvSpPr>
            <a:spLocks noGrp="1"/>
          </p:cNvSpPr>
          <p:nvPr>
            <p:ph type="sldNum" sz="quarter" idx="12"/>
          </p:nvPr>
        </p:nvSpPr>
        <p:spPr/>
        <p:txBody>
          <a:bodyPr/>
          <a:lstStyle/>
          <a:p>
            <a:fld id="{C2C48239-2E58-40D1-888D-98C60296A773}" type="slidenum">
              <a:rPr lang="en-US" smtClean="0"/>
              <a:pPr/>
              <a:t>19</a:t>
            </a:fld>
            <a:endParaRPr lang="en-US"/>
          </a:p>
        </p:txBody>
      </p:sp>
    </p:spTree>
    <p:extLst>
      <p:ext uri="{BB962C8B-B14F-4D97-AF65-F5344CB8AC3E}">
        <p14:creationId xmlns:p14="http://schemas.microsoft.com/office/powerpoint/2010/main" val="266280608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TIE Theory 11/11/11</a:t>
            </a:r>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2</a:t>
            </a:fld>
            <a:endParaRPr lang="en-US"/>
          </a:p>
        </p:txBody>
      </p:sp>
      <p:sp>
        <p:nvSpPr>
          <p:cNvPr id="2" name="Title 1"/>
          <p:cNvSpPr>
            <a:spLocks noGrp="1"/>
          </p:cNvSpPr>
          <p:nvPr>
            <p:ph type="title" idx="4294967295"/>
          </p:nvPr>
        </p:nvSpPr>
        <p:spPr>
          <a:xfrm>
            <a:off x="838200" y="381000"/>
            <a:ext cx="8229600" cy="1219200"/>
          </a:xfrm>
        </p:spPr>
        <p:txBody>
          <a:bodyPr>
            <a:normAutofit fontScale="90000"/>
          </a:bodyPr>
          <a:lstStyle/>
          <a:p>
            <a:r>
              <a:rPr lang="en-US" dirty="0" smtClean="0">
                <a:latin typeface="+mn-lt"/>
              </a:rPr>
              <a:t>TIE:  Totally Integrated Education</a:t>
            </a:r>
            <a:br>
              <a:rPr lang="en-US" dirty="0" smtClean="0">
                <a:latin typeface="+mn-lt"/>
              </a:rPr>
            </a:br>
            <a:r>
              <a:rPr lang="en-US" sz="2700" dirty="0" smtClean="0">
                <a:latin typeface="+mn-lt"/>
              </a:rPr>
              <a:t>Connecting cognition, intention and emotion with </a:t>
            </a:r>
            <a:br>
              <a:rPr lang="en-US" sz="2700" dirty="0" smtClean="0">
                <a:latin typeface="+mn-lt"/>
              </a:rPr>
            </a:br>
            <a:r>
              <a:rPr lang="en-US" sz="2700" dirty="0" smtClean="0">
                <a:latin typeface="+mn-lt"/>
              </a:rPr>
              <a:t>9 kinds of worthwhile learning outcomes—27 connections</a:t>
            </a:r>
            <a:endParaRPr lang="en-US" sz="2700" dirty="0">
              <a:latin typeface="+mn-lt"/>
            </a:endParaRPr>
          </a:p>
        </p:txBody>
      </p:sp>
      <p:pic>
        <p:nvPicPr>
          <p:cNvPr id="8" name="Picture 7" descr="types_split.png"/>
          <p:cNvPicPr/>
          <p:nvPr/>
        </p:nvPicPr>
        <p:blipFill>
          <a:blip r:embed="rId2" cstate="print"/>
          <a:stretch>
            <a:fillRect/>
          </a:stretch>
        </p:blipFill>
        <p:spPr>
          <a:xfrm>
            <a:off x="981465" y="2286000"/>
            <a:ext cx="7171935" cy="3505200"/>
          </a:xfrm>
          <a:prstGeom prst="rect">
            <a:avLst/>
          </a:prstGeom>
        </p:spPr>
      </p:pic>
    </p:spTree>
    <p:extLst>
      <p:ext uri="{BB962C8B-B14F-4D97-AF65-F5344CB8AC3E}">
        <p14:creationId xmlns:p14="http://schemas.microsoft.com/office/powerpoint/2010/main" val="2845074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a:bodyPr>
          <a:lstStyle/>
          <a:p>
            <a:r>
              <a:rPr lang="en-US" sz="2400" dirty="0" smtClean="0"/>
              <a:t>TIE theory predicts that when cognition, intention and emotion are completely connected with 9 types of learning outcomes (27 connections total), then vulnerability to forgetting is minimized.</a:t>
            </a:r>
            <a:endParaRPr lang="en-US" sz="2400" dirty="0"/>
          </a:p>
        </p:txBody>
      </p:sp>
      <p:pic>
        <p:nvPicPr>
          <p:cNvPr id="4" name="Content Placeholder 3" descr="types_split.png"/>
          <p:cNvPicPr>
            <a:picLocks noGrp="1"/>
          </p:cNvPicPr>
          <p:nvPr>
            <p:ph sz="quarter" idx="1"/>
          </p:nvPr>
        </p:nvPicPr>
        <p:blipFill>
          <a:blip r:embed="rId2" cstate="print"/>
          <a:stretch>
            <a:fillRect/>
          </a:stretch>
        </p:blipFill>
        <p:spPr>
          <a:xfrm>
            <a:off x="457200" y="2302347"/>
            <a:ext cx="8229600" cy="4022253"/>
          </a:xfrm>
          <a:prstGeom prst="rect">
            <a:avLst/>
          </a:prstGeom>
        </p:spPr>
      </p:pic>
      <p:sp>
        <p:nvSpPr>
          <p:cNvPr id="5" name="Slide Number Placeholder 4"/>
          <p:cNvSpPr>
            <a:spLocks noGrp="1"/>
          </p:cNvSpPr>
          <p:nvPr>
            <p:ph type="sldNum" sz="quarter" idx="12"/>
          </p:nvPr>
        </p:nvSpPr>
        <p:spPr/>
        <p:txBody>
          <a:bodyPr/>
          <a:lstStyle/>
          <a:p>
            <a:fld id="{C2C48239-2E58-40D1-888D-98C60296A773}" type="slidenum">
              <a:rPr lang="en-US" smtClean="0"/>
              <a:pPr/>
              <a:t>20</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Tree>
    <p:extLst>
      <p:ext uri="{BB962C8B-B14F-4D97-AF65-F5344CB8AC3E}">
        <p14:creationId xmlns:p14="http://schemas.microsoft.com/office/powerpoint/2010/main" val="2719659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71600"/>
          </a:xfrm>
        </p:spPr>
        <p:txBody>
          <a:bodyPr>
            <a:normAutofit fontScale="90000"/>
          </a:bodyPr>
          <a:lstStyle/>
          <a:p>
            <a:r>
              <a:rPr lang="en-US" dirty="0" smtClean="0"/>
              <a:t>Partially connected learning outcomes:  Note the empty areas which indicate missing connections</a:t>
            </a:r>
            <a:endParaRPr lang="en-US" dirty="0"/>
          </a:p>
        </p:txBody>
      </p:sp>
      <p:pic>
        <p:nvPicPr>
          <p:cNvPr id="4" name="Content Placeholder 3" descr="types_missing.png"/>
          <p:cNvPicPr>
            <a:picLocks noGrp="1"/>
          </p:cNvPicPr>
          <p:nvPr>
            <p:ph sz="quarter" idx="1"/>
          </p:nvPr>
        </p:nvPicPr>
        <p:blipFill>
          <a:blip r:embed="rId2" cstate="print"/>
          <a:stretch>
            <a:fillRect/>
          </a:stretch>
        </p:blipFill>
        <p:spPr>
          <a:xfrm>
            <a:off x="457200" y="2209800"/>
            <a:ext cx="8229600" cy="4029372"/>
          </a:xfrm>
          <a:prstGeom prst="rect">
            <a:avLst/>
          </a:prstGeom>
        </p:spPr>
      </p:pic>
      <p:sp>
        <p:nvSpPr>
          <p:cNvPr id="5" name="Slide Number Placeholder 4"/>
          <p:cNvSpPr>
            <a:spLocks noGrp="1"/>
          </p:cNvSpPr>
          <p:nvPr>
            <p:ph type="sldNum" sz="quarter" idx="12"/>
          </p:nvPr>
        </p:nvSpPr>
        <p:spPr/>
        <p:txBody>
          <a:bodyPr/>
          <a:lstStyle/>
          <a:p>
            <a:fld id="{C2C48239-2E58-40D1-888D-98C60296A773}" type="slidenum">
              <a:rPr lang="en-US" smtClean="0"/>
              <a:pPr/>
              <a:t>21</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22</a:t>
            </a:fld>
            <a:endParaRPr lang="en-US"/>
          </a:p>
        </p:txBody>
      </p:sp>
      <p:sp>
        <p:nvSpPr>
          <p:cNvPr id="2" name="Title 1"/>
          <p:cNvSpPr>
            <a:spLocks noGrp="1"/>
          </p:cNvSpPr>
          <p:nvPr>
            <p:ph type="title" idx="4294967295"/>
          </p:nvPr>
        </p:nvSpPr>
        <p:spPr>
          <a:xfrm>
            <a:off x="685800" y="304800"/>
            <a:ext cx="8229600" cy="1447800"/>
          </a:xfrm>
        </p:spPr>
        <p:txBody>
          <a:bodyPr>
            <a:noAutofit/>
          </a:bodyPr>
          <a:lstStyle/>
          <a:p>
            <a:r>
              <a:rPr lang="en-US" sz="2400" b="1" dirty="0" smtClean="0"/>
              <a:t>Typical learning outcomes in school</a:t>
            </a:r>
            <a:r>
              <a:rPr lang="en-US" sz="2400" dirty="0" smtClean="0"/>
              <a:t>:  Note that </a:t>
            </a:r>
            <a:r>
              <a:rPr lang="en-US" sz="2400" dirty="0" smtClean="0"/>
              <a:t>know </a:t>
            </a:r>
            <a:r>
              <a:rPr lang="en-US" sz="2400" dirty="0" smtClean="0"/>
              <a:t>that one </a:t>
            </a:r>
            <a:r>
              <a:rPr lang="en-US" sz="2400" dirty="0" smtClean="0"/>
              <a:t>is missing </a:t>
            </a:r>
            <a:r>
              <a:rPr lang="en-US" sz="2400" dirty="0" smtClean="0"/>
              <a:t>and not connected to </a:t>
            </a:r>
            <a:r>
              <a:rPr lang="en-US" sz="2400" dirty="0" smtClean="0"/>
              <a:t>know that or how; know how and that are disconnected; </a:t>
            </a:r>
            <a:r>
              <a:rPr lang="en-US" sz="2400" dirty="0" smtClean="0"/>
              <a:t>intention and emotion are </a:t>
            </a:r>
            <a:r>
              <a:rPr lang="en-US" sz="2400" dirty="0" smtClean="0"/>
              <a:t>missing </a:t>
            </a:r>
            <a:r>
              <a:rPr lang="en-US" sz="2400" dirty="0" smtClean="0"/>
              <a:t>everywhere.</a:t>
            </a:r>
            <a:endParaRPr lang="en-US" sz="2400" dirty="0"/>
          </a:p>
        </p:txBody>
      </p:sp>
      <p:pic>
        <p:nvPicPr>
          <p:cNvPr id="7" name="Picture 6" descr="New TIE graphics-16.png"/>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457199" y="2212848"/>
            <a:ext cx="8229600" cy="4054948"/>
          </a:xfrm>
          <a:prstGeom prst="rect">
            <a:avLst/>
          </a:prstGeom>
        </p:spPr>
      </p:pic>
    </p:spTree>
    <p:extLst>
      <p:ext uri="{BB962C8B-B14F-4D97-AF65-F5344CB8AC3E}">
        <p14:creationId xmlns:p14="http://schemas.microsoft.com/office/powerpoint/2010/main" val="42578139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 Theorem</a:t>
            </a:r>
            <a:endParaRPr lang="en-US" dirty="0"/>
          </a:p>
        </p:txBody>
      </p:sp>
      <p:sp>
        <p:nvSpPr>
          <p:cNvPr id="3" name="Content Placeholder 2"/>
          <p:cNvSpPr>
            <a:spLocks noGrp="1"/>
          </p:cNvSpPr>
          <p:nvPr>
            <p:ph sz="quarter" idx="1"/>
          </p:nvPr>
        </p:nvSpPr>
        <p:spPr/>
        <p:txBody>
          <a:bodyPr/>
          <a:lstStyle/>
          <a:p>
            <a:r>
              <a:rPr lang="en-US" dirty="0" smtClean="0"/>
              <a:t>What is learned (X) will be less vulnerable to forgetting (because mental structures are stronger and more flexible) when</a:t>
            </a:r>
          </a:p>
          <a:p>
            <a:endParaRPr lang="en-US" dirty="0" smtClean="0"/>
          </a:p>
          <a:p>
            <a:pPr lvl="1"/>
            <a:r>
              <a:rPr lang="en-US" dirty="0" smtClean="0"/>
              <a:t>Cognition, intention and emotion are aligned (S comes to know X; S intends to learn X; S feels good about learning X)</a:t>
            </a:r>
          </a:p>
          <a:p>
            <a:pPr lvl="1">
              <a:buNone/>
            </a:pPr>
            <a:r>
              <a:rPr lang="en-US" dirty="0" smtClean="0"/>
              <a:t>AND</a:t>
            </a:r>
          </a:p>
          <a:p>
            <a:pPr lvl="1"/>
            <a:r>
              <a:rPr lang="en-US" dirty="0" smtClean="0"/>
              <a:t>Nine kinds of learning tasks are integrated (knowing that, knowing how, and knowing that-one)</a:t>
            </a:r>
          </a:p>
          <a:p>
            <a:pPr lvl="1">
              <a:buNone/>
            </a:pPr>
            <a:r>
              <a:rPr lang="en-US" dirty="0" smtClean="0"/>
              <a:t>AND</a:t>
            </a:r>
          </a:p>
          <a:p>
            <a:pPr lvl="1"/>
            <a:r>
              <a:rPr lang="en-US" dirty="0" smtClean="0"/>
              <a:t>Learning tasks </a:t>
            </a:r>
            <a:r>
              <a:rPr lang="en-US" dirty="0" smtClean="0">
                <a:solidFill>
                  <a:srgbClr val="FF0000"/>
                </a:solidFill>
              </a:rPr>
              <a:t>mastered</a:t>
            </a:r>
            <a:r>
              <a:rPr lang="en-US" dirty="0" smtClean="0"/>
              <a:t> by students are authentic and whole.</a:t>
            </a:r>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0"/>
          </a:xfrm>
        </p:spPr>
        <p:txBody>
          <a:bodyPr>
            <a:normAutofit fontScale="90000"/>
          </a:bodyPr>
          <a:lstStyle/>
          <a:p>
            <a:r>
              <a:rPr lang="en-US" dirty="0" smtClean="0"/>
              <a:t>For </a:t>
            </a:r>
            <a:r>
              <a:rPr lang="en-US" i="1" dirty="0" smtClean="0"/>
              <a:t>each educational objective or standard</a:t>
            </a:r>
            <a:r>
              <a:rPr lang="en-US" dirty="0" smtClean="0"/>
              <a:t>, fully integrated learning outcomes are depicted below.</a:t>
            </a:r>
            <a:endParaRPr lang="en-US" dirty="0"/>
          </a:p>
        </p:txBody>
      </p:sp>
      <p:pic>
        <p:nvPicPr>
          <p:cNvPr id="4" name="Content Placeholder 3" descr="types_split.png"/>
          <p:cNvPicPr>
            <a:picLocks noGrp="1"/>
          </p:cNvPicPr>
          <p:nvPr>
            <p:ph sz="quarter" idx="1"/>
          </p:nvPr>
        </p:nvPicPr>
        <p:blipFill>
          <a:blip r:embed="rId2" cstate="print"/>
          <a:stretch>
            <a:fillRect/>
          </a:stretch>
        </p:blipFill>
        <p:spPr>
          <a:xfrm>
            <a:off x="457200" y="2302347"/>
            <a:ext cx="8229600" cy="4022253"/>
          </a:xfrm>
          <a:prstGeom prst="rect">
            <a:avLst/>
          </a:prstGeom>
        </p:spPr>
      </p:pic>
      <p:sp>
        <p:nvSpPr>
          <p:cNvPr id="5" name="Slide Number Placeholder 4"/>
          <p:cNvSpPr>
            <a:spLocks noGrp="1"/>
          </p:cNvSpPr>
          <p:nvPr>
            <p:ph type="sldNum" sz="quarter" idx="12"/>
          </p:nvPr>
        </p:nvSpPr>
        <p:spPr/>
        <p:txBody>
          <a:bodyPr/>
          <a:lstStyle/>
          <a:p>
            <a:fld id="{C2C48239-2E58-40D1-888D-98C60296A773}"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in TIE Theory</a:t>
            </a:r>
            <a:endParaRPr lang="en-US" dirty="0"/>
          </a:p>
        </p:txBody>
      </p:sp>
      <p:sp>
        <p:nvSpPr>
          <p:cNvPr id="3" name="Text Placeholder 2"/>
          <p:cNvSpPr>
            <a:spLocks noGrp="1"/>
          </p:cNvSpPr>
          <p:nvPr>
            <p:ph type="body" idx="1"/>
          </p:nvPr>
        </p:nvSpPr>
        <p:spPr/>
        <p:txBody>
          <a:bodyPr/>
          <a:lstStyle/>
          <a:p>
            <a:r>
              <a:rPr lang="en-US" dirty="0" smtClean="0"/>
              <a:t>Learning, education, effective education, worthwhile education</a:t>
            </a:r>
            <a:endParaRPr lang="en-US" dirty="0"/>
          </a:p>
        </p:txBody>
      </p:sp>
      <p:sp>
        <p:nvSpPr>
          <p:cNvPr id="18" name="Footer Placeholder 17"/>
          <p:cNvSpPr>
            <a:spLocks noGrp="1"/>
          </p:cNvSpPr>
          <p:nvPr>
            <p:ph type="ftr" sz="quarter" idx="11"/>
          </p:nvPr>
        </p:nvSpPr>
        <p:spPr/>
        <p:txBody>
          <a:bodyPr/>
          <a:lstStyle/>
          <a:p>
            <a:r>
              <a:rPr lang="en-US" smtClean="0"/>
              <a:t>TIE Theory 11/11/11</a:t>
            </a:r>
            <a:endParaRPr lang="en-US"/>
          </a:p>
        </p:txBody>
      </p:sp>
      <p:sp>
        <p:nvSpPr>
          <p:cNvPr id="17" name="Slide Number Placeholder 16"/>
          <p:cNvSpPr>
            <a:spLocks noGrp="1"/>
          </p:cNvSpPr>
          <p:nvPr>
            <p:ph type="sldNum" sz="quarter" idx="12"/>
          </p:nvPr>
        </p:nvSpPr>
        <p:spPr/>
        <p:txBody>
          <a:bodyPr/>
          <a:lstStyle/>
          <a:p>
            <a:fld id="{C2C48239-2E58-40D1-888D-98C60296A773}" type="slidenum">
              <a:rPr lang="en-US" smtClean="0"/>
              <a:pPr/>
              <a:t>25</a:t>
            </a:fld>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Learning: increasing complexity of mental structure</a:t>
            </a:r>
            <a:endParaRPr lang="en-US" dirty="0"/>
          </a:p>
        </p:txBody>
      </p:sp>
      <p:sp>
        <p:nvSpPr>
          <p:cNvPr id="4" name="Footer Placeholder 3"/>
          <p:cNvSpPr>
            <a:spLocks noGrp="1"/>
          </p:cNvSpPr>
          <p:nvPr>
            <p:ph type="ftr" sz="quarter" idx="11"/>
          </p:nvPr>
        </p:nvSpPr>
        <p:spPr/>
        <p:txBody>
          <a:bodyPr/>
          <a:lstStyle/>
          <a:p>
            <a:r>
              <a:rPr lang="en-US" smtClean="0"/>
              <a:t>TIE Theory 11/11/11</a:t>
            </a:r>
            <a:endParaRPr lang="en-US"/>
          </a:p>
        </p:txBody>
      </p:sp>
      <p:sp>
        <p:nvSpPr>
          <p:cNvPr id="5" name="Slide Number Placeholder 4"/>
          <p:cNvSpPr>
            <a:spLocks noGrp="1"/>
          </p:cNvSpPr>
          <p:nvPr>
            <p:ph type="sldNum" sz="quarter" idx="12"/>
          </p:nvPr>
        </p:nvSpPr>
        <p:spPr/>
        <p:txBody>
          <a:bodyPr/>
          <a:lstStyle/>
          <a:p>
            <a:fld id="{C2C48239-2E58-40D1-888D-98C60296A773}" type="slidenum">
              <a:rPr lang="en-US" smtClean="0"/>
              <a:pPr/>
              <a:t>26</a:t>
            </a:fld>
            <a:endParaRPr lang="en-US"/>
          </a:p>
        </p:txBody>
      </p:sp>
      <p:sp>
        <p:nvSpPr>
          <p:cNvPr id="7" name="Content Placeholder 6"/>
          <p:cNvSpPr>
            <a:spLocks noGrp="1"/>
          </p:cNvSpPr>
          <p:nvPr>
            <p:ph sz="quarter" idx="1"/>
          </p:nvPr>
        </p:nvSpPr>
        <p:spPr/>
        <p:txBody>
          <a:bodyPr>
            <a:normAutofit fontScale="92500"/>
          </a:bodyPr>
          <a:lstStyle/>
          <a:p>
            <a:r>
              <a:rPr lang="en-US" dirty="0" smtClean="0"/>
              <a:t>Mental structure:  affect-relations (schema) which constitute a person’s intelligence</a:t>
            </a:r>
          </a:p>
          <a:p>
            <a:r>
              <a:rPr lang="en-US" dirty="0"/>
              <a:t>Complexity:  number of </a:t>
            </a:r>
            <a:r>
              <a:rPr lang="en-US" dirty="0" smtClean="0"/>
              <a:t>connections </a:t>
            </a:r>
            <a:r>
              <a:rPr lang="en-US" dirty="0"/>
              <a:t>among components of a </a:t>
            </a:r>
            <a:r>
              <a:rPr lang="en-US" dirty="0" smtClean="0"/>
              <a:t>system (Thompson, 2008a; 2008b)</a:t>
            </a:r>
            <a:endParaRPr lang="en-US" dirty="0"/>
          </a:p>
          <a:p>
            <a:r>
              <a:rPr lang="en-US" dirty="0" smtClean="0"/>
              <a:t>Increasing complexity:  more connections than before</a:t>
            </a:r>
          </a:p>
          <a:p>
            <a:r>
              <a:rPr lang="en-US" dirty="0" smtClean="0"/>
              <a:t>Consistent with empirical findings in neuroscience by Nobel Prize winner Eric Kandel (1989):</a:t>
            </a:r>
          </a:p>
          <a:p>
            <a:pPr lvl="1"/>
            <a:r>
              <a:rPr lang="en-US" dirty="0" smtClean="0"/>
              <a:t>long</a:t>
            </a:r>
            <a:r>
              <a:rPr lang="en-US" dirty="0"/>
              <a:t>-term memory is “associated with </a:t>
            </a:r>
            <a:r>
              <a:rPr lang="en-US" dirty="0">
                <a:solidFill>
                  <a:srgbClr val="FF0000"/>
                </a:solidFill>
              </a:rPr>
              <a:t>growth in synaptic connections</a:t>
            </a:r>
            <a:r>
              <a:rPr lang="en-US" dirty="0"/>
              <a:t> [among neurons]” (p. 115), and that “learning produces </a:t>
            </a:r>
            <a:r>
              <a:rPr lang="en-US" dirty="0">
                <a:solidFill>
                  <a:srgbClr val="FF0000"/>
                </a:solidFill>
              </a:rPr>
              <a:t>enduring changes in structure </a:t>
            </a:r>
            <a:r>
              <a:rPr lang="en-US" dirty="0"/>
              <a:t>and function of synapses” (p. 121). </a:t>
            </a:r>
            <a:endParaRPr lang="en-US" dirty="0" smtClean="0"/>
          </a:p>
          <a:p>
            <a:r>
              <a:rPr lang="en-US" dirty="0" smtClean="0"/>
              <a:t>Greenspan &amp; Shanker (2004):  emotion and intention determine these structures through dual coding of experience</a:t>
            </a:r>
            <a:endParaRPr lang="en-US" dirty="0"/>
          </a:p>
        </p:txBody>
      </p:sp>
    </p:spTree>
    <p:extLst>
      <p:ext uri="{BB962C8B-B14F-4D97-AF65-F5344CB8AC3E}">
        <p14:creationId xmlns:p14="http://schemas.microsoft.com/office/powerpoint/2010/main" val="16722934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Learning: all kinds</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27</a:t>
            </a:fld>
            <a:endParaRPr lang="en-US"/>
          </a:p>
        </p:txBody>
      </p:sp>
      <p:pic>
        <p:nvPicPr>
          <p:cNvPr id="7" name="Picture 6" descr="New TIE graphics-1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385712"/>
            <a:ext cx="6400800" cy="4609630"/>
          </a:xfrm>
          <a:prstGeom prst="rect">
            <a:avLst/>
          </a:prstGeom>
        </p:spPr>
      </p:pic>
    </p:spTree>
    <p:extLst>
      <p:ext uri="{BB962C8B-B14F-4D97-AF65-F5344CB8AC3E}">
        <p14:creationId xmlns:p14="http://schemas.microsoft.com/office/powerpoint/2010/main" val="29746361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Intended Learning (by a student)</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28</a:t>
            </a:fld>
            <a:endParaRPr lang="en-US"/>
          </a:p>
        </p:txBody>
      </p:sp>
      <p:pic>
        <p:nvPicPr>
          <p:cNvPr id="2" name="Picture 1" descr="New TIE graphics-1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389888"/>
            <a:ext cx="6400800" cy="4609630"/>
          </a:xfrm>
          <a:prstGeom prst="rect">
            <a:avLst/>
          </a:prstGeom>
        </p:spPr>
      </p:pic>
    </p:spTree>
    <p:extLst>
      <p:ext uri="{BB962C8B-B14F-4D97-AF65-F5344CB8AC3E}">
        <p14:creationId xmlns:p14="http://schemas.microsoft.com/office/powerpoint/2010/main" val="36203356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Guided Learning (by a teacher)</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29</a:t>
            </a:fld>
            <a:endParaRPr lang="en-US"/>
          </a:p>
        </p:txBody>
      </p:sp>
      <p:pic>
        <p:nvPicPr>
          <p:cNvPr id="2" name="Picture 1" descr="New TIE graphics-1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389888"/>
            <a:ext cx="6400800" cy="4609630"/>
          </a:xfrm>
          <a:prstGeom prst="rect">
            <a:avLst/>
          </a:prstGeom>
        </p:spPr>
      </p:pic>
    </p:spTree>
    <p:extLst>
      <p:ext uri="{BB962C8B-B14F-4D97-AF65-F5344CB8AC3E}">
        <p14:creationId xmlns:p14="http://schemas.microsoft.com/office/powerpoint/2010/main" val="115819713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TIE Theory 11/11/11</a:t>
            </a:r>
            <a:endParaRPr lang="en-US"/>
          </a:p>
        </p:txBody>
      </p:sp>
      <p:sp>
        <p:nvSpPr>
          <p:cNvPr id="3" name="Slide Number Placeholder 2"/>
          <p:cNvSpPr>
            <a:spLocks noGrp="1"/>
          </p:cNvSpPr>
          <p:nvPr>
            <p:ph type="sldNum" sz="quarter" idx="12"/>
          </p:nvPr>
        </p:nvSpPr>
        <p:spPr/>
        <p:txBody>
          <a:bodyPr/>
          <a:lstStyle/>
          <a:p>
            <a:fld id="{C2C48239-2E58-40D1-888D-98C60296A773}" type="slidenum">
              <a:rPr lang="en-US" smtClean="0"/>
              <a:pPr/>
              <a:t>3</a:t>
            </a:fld>
            <a:endParaRPr lang="en-US"/>
          </a:p>
        </p:txBody>
      </p:sp>
      <p:sp>
        <p:nvSpPr>
          <p:cNvPr id="4" name="TextBox 3"/>
          <p:cNvSpPr txBox="1"/>
          <p:nvPr/>
        </p:nvSpPr>
        <p:spPr>
          <a:xfrm>
            <a:off x="1066800" y="2286000"/>
            <a:ext cx="7010400" cy="2862322"/>
          </a:xfrm>
          <a:prstGeom prst="rect">
            <a:avLst/>
          </a:prstGeom>
          <a:noFill/>
        </p:spPr>
        <p:txBody>
          <a:bodyPr wrap="square" rtlCol="0">
            <a:spAutoFit/>
          </a:bodyPr>
          <a:lstStyle/>
          <a:p>
            <a:r>
              <a:rPr lang="en-US" sz="3600" dirty="0" smtClean="0"/>
              <a:t>TIE Theory provides a vision for systemic change in education.</a:t>
            </a:r>
          </a:p>
          <a:p>
            <a:endParaRPr lang="en-US" sz="3600" dirty="0"/>
          </a:p>
          <a:p>
            <a:r>
              <a:rPr lang="en-US" sz="3600" dirty="0" smtClean="0"/>
              <a:t>Not how to do it, but what to aim for.</a:t>
            </a:r>
            <a:endParaRPr lang="en-US" sz="3600" dirty="0"/>
          </a:p>
        </p:txBody>
      </p:sp>
    </p:spTree>
    <p:extLst>
      <p:ext uri="{BB962C8B-B14F-4D97-AF65-F5344CB8AC3E}">
        <p14:creationId xmlns:p14="http://schemas.microsoft.com/office/powerpoint/2010/main" val="37043391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Education: intended &amp; guided </a:t>
            </a:r>
            <a:r>
              <a:rPr lang="en-US" dirty="0"/>
              <a:t>l</a:t>
            </a:r>
            <a:r>
              <a:rPr lang="en-US" dirty="0" smtClean="0"/>
              <a:t>earning (Steiner, 1988)</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30</a:t>
            </a:fld>
            <a:endParaRPr lang="en-US"/>
          </a:p>
        </p:txBody>
      </p:sp>
      <p:pic>
        <p:nvPicPr>
          <p:cNvPr id="2" name="Picture 1" descr="New TIE graphics-0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0" cy="4609630"/>
          </a:xfrm>
          <a:prstGeom prst="rect">
            <a:avLst/>
          </a:prstGeom>
        </p:spPr>
      </p:pic>
    </p:spTree>
    <p:extLst>
      <p:ext uri="{BB962C8B-B14F-4D97-AF65-F5344CB8AC3E}">
        <p14:creationId xmlns:p14="http://schemas.microsoft.com/office/powerpoint/2010/main" val="38542679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Effective Education: instrumentally good (it works—achieves desired ends or goals)</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31</a:t>
            </a:fld>
            <a:endParaRPr lang="en-US"/>
          </a:p>
        </p:txBody>
      </p:sp>
      <p:pic>
        <p:nvPicPr>
          <p:cNvPr id="2" name="Picture 1" descr="New TIE graphics-07.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0" cy="4609630"/>
          </a:xfrm>
          <a:prstGeom prst="rect">
            <a:avLst/>
          </a:prstGeom>
        </p:spPr>
      </p:pic>
    </p:spTree>
    <p:extLst>
      <p:ext uri="{BB962C8B-B14F-4D97-AF65-F5344CB8AC3E}">
        <p14:creationId xmlns:p14="http://schemas.microsoft.com/office/powerpoint/2010/main" val="13172236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Worthwhile Education: instrumentally and intrinsically good</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32</a:t>
            </a:fld>
            <a:endParaRPr lang="en-US"/>
          </a:p>
        </p:txBody>
      </p:sp>
      <p:pic>
        <p:nvPicPr>
          <p:cNvPr id="5" name="Picture 4" descr="New TIE graphics-09.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7800" y="1389888"/>
            <a:ext cx="6400800" cy="4617720"/>
          </a:xfrm>
          <a:prstGeom prst="rect">
            <a:avLst/>
          </a:prstGeom>
        </p:spPr>
      </p:pic>
    </p:spTree>
    <p:extLst>
      <p:ext uri="{BB962C8B-B14F-4D97-AF65-F5344CB8AC3E}">
        <p14:creationId xmlns:p14="http://schemas.microsoft.com/office/powerpoint/2010/main" val="42754769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learning and education</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33</a:t>
            </a:fld>
            <a:endParaRPr lang="en-US"/>
          </a:p>
        </p:txBody>
      </p:sp>
      <p:pic>
        <p:nvPicPr>
          <p:cNvPr id="5" name="Picture 4" descr="New TIE graphics-19.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12036" cy="4617720"/>
          </a:xfrm>
          <a:prstGeom prst="rect">
            <a:avLst/>
          </a:prstGeom>
        </p:spPr>
      </p:pic>
    </p:spTree>
    <p:extLst>
      <p:ext uri="{BB962C8B-B14F-4D97-AF65-F5344CB8AC3E}">
        <p14:creationId xmlns:p14="http://schemas.microsoft.com/office/powerpoint/2010/main" val="11998689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Effective education that is not worthwhile</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34</a:t>
            </a:fld>
            <a:endParaRPr lang="en-US"/>
          </a:p>
        </p:txBody>
      </p:sp>
      <p:pic>
        <p:nvPicPr>
          <p:cNvPr id="2" name="Picture 1" descr="New TIE graphics-08.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7801" y="1389888"/>
            <a:ext cx="6400800" cy="4617720"/>
          </a:xfrm>
          <a:prstGeom prst="rect">
            <a:avLst/>
          </a:prstGeom>
        </p:spPr>
      </p:pic>
    </p:spTree>
    <p:extLst>
      <p:ext uri="{BB962C8B-B14F-4D97-AF65-F5344CB8AC3E}">
        <p14:creationId xmlns:p14="http://schemas.microsoft.com/office/powerpoint/2010/main" val="169528624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Ineffective Education</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35</a:t>
            </a:fld>
            <a:endParaRPr lang="en-US"/>
          </a:p>
        </p:txBody>
      </p:sp>
      <p:pic>
        <p:nvPicPr>
          <p:cNvPr id="2" name="Picture 1" descr="New TIE graphics-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0" cy="4609630"/>
          </a:xfrm>
          <a:prstGeom prst="rect">
            <a:avLst/>
          </a:prstGeom>
        </p:spPr>
      </p:pic>
    </p:spTree>
    <p:extLst>
      <p:ext uri="{BB962C8B-B14F-4D97-AF65-F5344CB8AC3E}">
        <p14:creationId xmlns:p14="http://schemas.microsoft.com/office/powerpoint/2010/main" val="10533016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Compelled Learning: guided &amp; not intended (what often occurs in many U.S. schools)</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36</a:t>
            </a:fld>
            <a:endParaRPr lang="en-US"/>
          </a:p>
        </p:txBody>
      </p:sp>
      <p:pic>
        <p:nvPicPr>
          <p:cNvPr id="2" name="Picture 1" descr="New TIE graphics-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1" cy="4609630"/>
          </a:xfrm>
          <a:prstGeom prst="rect">
            <a:avLst/>
          </a:prstGeom>
        </p:spPr>
      </p:pic>
    </p:spTree>
    <p:extLst>
      <p:ext uri="{BB962C8B-B14F-4D97-AF65-F5344CB8AC3E}">
        <p14:creationId xmlns:p14="http://schemas.microsoft.com/office/powerpoint/2010/main" val="8780687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Research: Intended learning that is disciplined but unguided (by a teacher)</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37</a:t>
            </a:fld>
            <a:endParaRPr lang="en-US"/>
          </a:p>
        </p:txBody>
      </p:sp>
      <p:pic>
        <p:nvPicPr>
          <p:cNvPr id="2" name="Picture 1" descr="New TIE graphics-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0" cy="4609630"/>
          </a:xfrm>
          <a:prstGeom prst="rect">
            <a:avLst/>
          </a:prstGeom>
        </p:spPr>
      </p:pic>
    </p:spTree>
    <p:extLst>
      <p:ext uri="{BB962C8B-B14F-4D97-AF65-F5344CB8AC3E}">
        <p14:creationId xmlns:p14="http://schemas.microsoft.com/office/powerpoint/2010/main" val="40443383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Discovery Learning: Intended learning that is undisciplined and unguided</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38</a:t>
            </a:fld>
            <a:endParaRPr lang="en-US"/>
          </a:p>
        </p:txBody>
      </p:sp>
      <p:pic>
        <p:nvPicPr>
          <p:cNvPr id="5" name="Picture 4" descr="New TIE graphics-11.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4753" y="1389888"/>
            <a:ext cx="6400800" cy="4617720"/>
          </a:xfrm>
          <a:prstGeom prst="rect">
            <a:avLst/>
          </a:prstGeom>
        </p:spPr>
      </p:pic>
    </p:spTree>
    <p:extLst>
      <p:ext uri="{BB962C8B-B14F-4D97-AF65-F5344CB8AC3E}">
        <p14:creationId xmlns:p14="http://schemas.microsoft.com/office/powerpoint/2010/main" val="75835322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Accidental Learning:  unintended and unguided</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39</a:t>
            </a:fld>
            <a:endParaRPr lang="en-US"/>
          </a:p>
        </p:txBody>
      </p:sp>
      <p:pic>
        <p:nvPicPr>
          <p:cNvPr id="2" name="Picture 1" descr="New TIE graphics-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0" cy="4609630"/>
          </a:xfrm>
          <a:prstGeom prst="rect">
            <a:avLst/>
          </a:prstGeom>
        </p:spPr>
      </p:pic>
    </p:spTree>
    <p:extLst>
      <p:ext uri="{BB962C8B-B14F-4D97-AF65-F5344CB8AC3E}">
        <p14:creationId xmlns:p14="http://schemas.microsoft.com/office/powerpoint/2010/main" val="21409430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981200" y="821353"/>
            <a:ext cx="5410200" cy="4154983"/>
          </a:xfrm>
          <a:prstGeom prst="rect">
            <a:avLst/>
          </a:prstGeom>
        </p:spPr>
        <p:txBody>
          <a:bodyPr wrap="square">
            <a:spAutoFit/>
          </a:bodyPr>
          <a:lstStyle/>
          <a:p>
            <a:r>
              <a:rPr lang="en-US" sz="2400" dirty="0" smtClean="0"/>
              <a:t>TIE theory provides a vision for creating worthwhile education. TIE theory further provides a rationale for these aims.   </a:t>
            </a:r>
          </a:p>
          <a:p>
            <a:endParaRPr lang="en-US" sz="2400" dirty="0" smtClean="0"/>
          </a:p>
          <a:p>
            <a:r>
              <a:rPr lang="en-US" sz="2400" dirty="0" smtClean="0"/>
              <a:t>Fundamental to TIE is the notion of aligning student cognition, intention and emotion with authentic learning tasks. </a:t>
            </a:r>
          </a:p>
          <a:p>
            <a:endParaRPr lang="en-US" sz="2400" dirty="0"/>
          </a:p>
          <a:p>
            <a:r>
              <a:rPr lang="en-US" sz="2400" dirty="0" smtClean="0"/>
              <a:t>When this is done well, student learning is predicted to be more flexible and whole, and less vulnerable to forgetting.</a:t>
            </a:r>
            <a:endParaRPr lang="en-US" sz="2400" dirty="0"/>
          </a:p>
        </p:txBody>
      </p:sp>
      <p:sp>
        <p:nvSpPr>
          <p:cNvPr id="3" name="Slide Number Placeholder 2"/>
          <p:cNvSpPr>
            <a:spLocks noGrp="1"/>
          </p:cNvSpPr>
          <p:nvPr>
            <p:ph type="sldNum" sz="quarter" idx="12"/>
          </p:nvPr>
        </p:nvSpPr>
        <p:spPr/>
        <p:txBody>
          <a:bodyPr/>
          <a:lstStyle/>
          <a:p>
            <a:fld id="{C2C48239-2E58-40D1-888D-98C60296A773}" type="slidenum">
              <a:rPr lang="en-US" smtClean="0"/>
              <a:pPr/>
              <a:t>4</a:t>
            </a:fld>
            <a:endParaRPr lang="en-US"/>
          </a:p>
        </p:txBody>
      </p:sp>
      <p:sp>
        <p:nvSpPr>
          <p:cNvPr id="4" name="Footer Placeholder 3"/>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  learning and education</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40</a:t>
            </a:fld>
            <a:endParaRPr lang="en-US"/>
          </a:p>
        </p:txBody>
      </p:sp>
      <p:pic>
        <p:nvPicPr>
          <p:cNvPr id="5" name="Picture 4" descr="New TIE graphics-19.pn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444752" y="1389888"/>
            <a:ext cx="6400800" cy="4617720"/>
          </a:xfrm>
          <a:prstGeom prst="rect">
            <a:avLst/>
          </a:prstGeom>
        </p:spPr>
      </p:pic>
    </p:spTree>
    <p:extLst>
      <p:ext uri="{BB962C8B-B14F-4D97-AF65-F5344CB8AC3E}">
        <p14:creationId xmlns:p14="http://schemas.microsoft.com/office/powerpoint/2010/main" val="21411148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intended, guided learning</a:t>
            </a:r>
            <a:endParaRPr lang="en-US" dirty="0"/>
          </a:p>
        </p:txBody>
      </p:sp>
      <p:sp>
        <p:nvSpPr>
          <p:cNvPr id="3" name="Content Placeholder 2"/>
          <p:cNvSpPr>
            <a:spLocks noGrp="1"/>
          </p:cNvSpPr>
          <p:nvPr>
            <p:ph sz="quarter" idx="1"/>
          </p:nvPr>
        </p:nvSpPr>
        <p:spPr/>
        <p:txBody>
          <a:bodyPr>
            <a:normAutofit fontScale="92500" lnSpcReduction="10000"/>
          </a:bodyPr>
          <a:lstStyle/>
          <a:p>
            <a:endParaRPr lang="en-US" dirty="0" smtClean="0"/>
          </a:p>
          <a:p>
            <a:r>
              <a:rPr lang="en-US" dirty="0" smtClean="0"/>
              <a:t>Steiner (1988):  Education occurs when someone (teacher) intentionally guides the learning of another (student) who intends to learn something (content—X) somewhere (context)  </a:t>
            </a:r>
          </a:p>
          <a:p>
            <a:endParaRPr lang="en-US" dirty="0" smtClean="0"/>
          </a:p>
          <a:p>
            <a:r>
              <a:rPr lang="en-US" dirty="0" smtClean="0"/>
              <a:t>In other words, development of intelligence occurs through education—intended, guided learning. </a:t>
            </a:r>
          </a:p>
          <a:p>
            <a:endParaRPr lang="en-US" dirty="0" smtClean="0"/>
          </a:p>
          <a:p>
            <a:r>
              <a:rPr lang="en-US" dirty="0" smtClean="0"/>
              <a:t>Education is taken broadly:  </a:t>
            </a:r>
            <a:r>
              <a:rPr lang="en-US" i="1" dirty="0" smtClean="0">
                <a:solidFill>
                  <a:srgbClr val="FF0000"/>
                </a:solidFill>
              </a:rPr>
              <a:t>teachers</a:t>
            </a:r>
            <a:r>
              <a:rPr lang="en-US" dirty="0" smtClean="0"/>
              <a:t> are not limited to those in K-12 and college instruction;  </a:t>
            </a:r>
            <a:r>
              <a:rPr lang="en-US" i="1" dirty="0" smtClean="0">
                <a:solidFill>
                  <a:srgbClr val="FF0000"/>
                </a:solidFill>
              </a:rPr>
              <a:t>students</a:t>
            </a:r>
            <a:r>
              <a:rPr lang="en-US" dirty="0" smtClean="0"/>
              <a:t> are not limited to young people;  </a:t>
            </a:r>
            <a:r>
              <a:rPr lang="en-US" i="1" dirty="0" smtClean="0">
                <a:solidFill>
                  <a:srgbClr val="FF0000"/>
                </a:solidFill>
              </a:rPr>
              <a:t>content</a:t>
            </a:r>
            <a:r>
              <a:rPr lang="en-US" dirty="0" smtClean="0"/>
              <a:t> not limited to traditional subjects;  </a:t>
            </a:r>
            <a:r>
              <a:rPr lang="en-US" i="1" dirty="0" smtClean="0">
                <a:solidFill>
                  <a:srgbClr val="FF0000"/>
                </a:solidFill>
              </a:rPr>
              <a:t>contexts </a:t>
            </a:r>
            <a:r>
              <a:rPr lang="en-US" dirty="0" smtClean="0"/>
              <a:t>not limited to schools and universities.</a:t>
            </a:r>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Worthwhile education is needed</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Effective education occurs if attempts at intended, guided learning result in intended outcomes.</a:t>
            </a:r>
          </a:p>
          <a:p>
            <a:pPr lvl="1"/>
            <a:r>
              <a:rPr lang="en-US" dirty="0" smtClean="0"/>
              <a:t>Not all education is effective.</a:t>
            </a:r>
          </a:p>
          <a:p>
            <a:pPr lvl="1"/>
            <a:endParaRPr lang="en-US" dirty="0" smtClean="0"/>
          </a:p>
          <a:p>
            <a:r>
              <a:rPr lang="en-US" dirty="0" smtClean="0"/>
              <a:t>Worthwhile education occurs if it is instrumentally valuable and intrinsically valuable.</a:t>
            </a:r>
          </a:p>
          <a:p>
            <a:pPr lvl="1"/>
            <a:r>
              <a:rPr lang="en-US" dirty="0" smtClean="0"/>
              <a:t>Not all effective education is worthwhile.</a:t>
            </a:r>
          </a:p>
          <a:p>
            <a:pPr lvl="1"/>
            <a:r>
              <a:rPr lang="en-US" dirty="0" smtClean="0"/>
              <a:t>Worthwhile education must be intrinsically good.</a:t>
            </a:r>
          </a:p>
          <a:p>
            <a:pPr lvl="1">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r>
              <a:rPr lang="en-US" dirty="0" smtClean="0"/>
              <a:t>Must be worthwhile education (i.e., it is both instrumentally and intrinsically good); and</a:t>
            </a:r>
          </a:p>
          <a:p>
            <a:endParaRPr lang="en-US" dirty="0" smtClean="0"/>
          </a:p>
          <a:p>
            <a:r>
              <a:rPr lang="en-US" dirty="0" smtClean="0"/>
              <a:t>Results in completely connected learning outcomes:  cognition, intention and emotion are aligned with 9 kinds of knowing.</a:t>
            </a:r>
          </a:p>
          <a:p>
            <a:pPr lvl="1"/>
            <a:r>
              <a:rPr lang="en-US" dirty="0" smtClean="0"/>
              <a:t>Knowing that:  instantial, relational &amp; </a:t>
            </a:r>
            <a:r>
              <a:rPr lang="en-US" dirty="0" err="1" smtClean="0"/>
              <a:t>criterial</a:t>
            </a:r>
            <a:endParaRPr lang="en-US" dirty="0" smtClean="0"/>
          </a:p>
          <a:p>
            <a:pPr lvl="1"/>
            <a:r>
              <a:rPr lang="en-US" dirty="0" smtClean="0"/>
              <a:t>Knowing how:  imitative, adaptive &amp; creative</a:t>
            </a:r>
          </a:p>
          <a:p>
            <a:pPr lvl="1"/>
            <a:r>
              <a:rPr lang="en-US" dirty="0" smtClean="0"/>
              <a:t>Knowing that one:  recognitive, acquaintive &amp; appreciative</a:t>
            </a:r>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
        <p:nvSpPr>
          <p:cNvPr id="6" name="Title 1"/>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dirty="0"/>
              <a:t>Totally integrated education</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828800"/>
          </a:xfrm>
        </p:spPr>
        <p:txBody>
          <a:bodyPr>
            <a:normAutofit/>
          </a:bodyPr>
          <a:lstStyle/>
          <a:p>
            <a:r>
              <a:rPr lang="en-US" sz="2400" dirty="0" smtClean="0"/>
              <a:t>TIE theory predicts that when cognition, intention and emotion are completely connected with 9 types of learning outcomes, then vulnerability to forgetting is minimized.</a:t>
            </a:r>
            <a:endParaRPr lang="en-US" sz="2400" dirty="0"/>
          </a:p>
        </p:txBody>
      </p:sp>
      <p:pic>
        <p:nvPicPr>
          <p:cNvPr id="4" name="Content Placeholder 3" descr="types_split.png"/>
          <p:cNvPicPr>
            <a:picLocks noGrp="1"/>
          </p:cNvPicPr>
          <p:nvPr>
            <p:ph sz="quarter" idx="1"/>
          </p:nvPr>
        </p:nvPicPr>
        <p:blipFill>
          <a:blip r:embed="rId2" cstate="print"/>
          <a:stretch>
            <a:fillRect/>
          </a:stretch>
        </p:blipFill>
        <p:spPr>
          <a:xfrm>
            <a:off x="457200" y="2302347"/>
            <a:ext cx="8229600" cy="4022253"/>
          </a:xfrm>
          <a:prstGeom prst="rect">
            <a:avLst/>
          </a:prstGeom>
        </p:spPr>
      </p:pic>
      <p:sp>
        <p:nvSpPr>
          <p:cNvPr id="5" name="Slide Number Placeholder 4"/>
          <p:cNvSpPr>
            <a:spLocks noGrp="1"/>
          </p:cNvSpPr>
          <p:nvPr>
            <p:ph type="sldNum" sz="quarter" idx="12"/>
          </p:nvPr>
        </p:nvSpPr>
        <p:spPr/>
        <p:txBody>
          <a:bodyPr/>
          <a:lstStyle/>
          <a:p>
            <a:fld id="{C2C48239-2E58-40D1-888D-98C60296A773}" type="slidenum">
              <a:rPr lang="en-US" smtClean="0"/>
              <a:pPr/>
              <a:t>44</a:t>
            </a:fld>
            <a:endParaRPr lang="en-US"/>
          </a:p>
        </p:txBody>
      </p:sp>
      <p:sp>
        <p:nvSpPr>
          <p:cNvPr id="6" name="Footer Placeholder 5"/>
          <p:cNvSpPr>
            <a:spLocks noGrp="1"/>
          </p:cNvSpPr>
          <p:nvPr>
            <p:ph type="ftr" sz="quarter" idx="11"/>
          </p:nvPr>
        </p:nvSpPr>
        <p:spPr/>
        <p:txBody>
          <a:bodyPr/>
          <a:lstStyle/>
          <a:p>
            <a:r>
              <a:rPr lang="en-US" smtClean="0"/>
              <a:t>TIE Theory 11/11/11</a:t>
            </a:r>
            <a:endParaRPr lang="en-US"/>
          </a:p>
        </p:txBody>
      </p:sp>
    </p:spTree>
    <p:extLst>
      <p:ext uri="{BB962C8B-B14F-4D97-AF65-F5344CB8AC3E}">
        <p14:creationId xmlns:p14="http://schemas.microsoft.com/office/powerpoint/2010/main" val="44041268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can we do this?</a:t>
            </a:r>
            <a:endParaRPr lang="en-US" dirty="0"/>
          </a:p>
        </p:txBody>
      </p:sp>
      <p:sp>
        <p:nvSpPr>
          <p:cNvPr id="7" name="Text Placeholder 6"/>
          <p:cNvSpPr>
            <a:spLocks noGrp="1"/>
          </p:cNvSpPr>
          <p:nvPr>
            <p:ph type="body" idx="1"/>
          </p:nvPr>
        </p:nvSpPr>
        <p:spPr/>
        <p:txBody>
          <a:bodyPr/>
          <a:lstStyle/>
          <a:p>
            <a:r>
              <a:rPr lang="en-US" dirty="0" smtClean="0"/>
              <a:t>Develop a task-centered curriculum </a:t>
            </a:r>
          </a:p>
          <a:p>
            <a:r>
              <a:rPr lang="en-US" dirty="0" smtClean="0"/>
              <a:t>rather than a topic-centered curriculum</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45</a:t>
            </a:fld>
            <a:endParaRPr lang="en-US"/>
          </a:p>
        </p:txBody>
      </p:sp>
    </p:spTree>
    <p:extLst>
      <p:ext uri="{BB962C8B-B14F-4D97-AF65-F5344CB8AC3E}">
        <p14:creationId xmlns:p14="http://schemas.microsoft.com/office/powerpoint/2010/main" val="75994314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Examples of approaches to whole task learning</a:t>
            </a:r>
            <a:endParaRPr lang="en-US" dirty="0"/>
          </a:p>
        </p:txBody>
      </p:sp>
      <p:sp>
        <p:nvSpPr>
          <p:cNvPr id="4" name="Footer Placeholder 3"/>
          <p:cNvSpPr>
            <a:spLocks noGrp="1"/>
          </p:cNvSpPr>
          <p:nvPr>
            <p:ph type="ftr" sz="quarter" idx="11"/>
          </p:nvPr>
        </p:nvSpPr>
        <p:spPr/>
        <p:txBody>
          <a:bodyPr/>
          <a:lstStyle/>
          <a:p>
            <a:r>
              <a:rPr lang="en-US" smtClean="0"/>
              <a:t>TIE Theory 11/11/11</a:t>
            </a:r>
            <a:endParaRPr lang="en-US"/>
          </a:p>
        </p:txBody>
      </p:sp>
      <p:sp>
        <p:nvSpPr>
          <p:cNvPr id="5" name="Slide Number Placeholder 4"/>
          <p:cNvSpPr>
            <a:spLocks noGrp="1"/>
          </p:cNvSpPr>
          <p:nvPr>
            <p:ph type="sldNum" sz="quarter" idx="12"/>
          </p:nvPr>
        </p:nvSpPr>
        <p:spPr/>
        <p:txBody>
          <a:bodyPr/>
          <a:lstStyle/>
          <a:p>
            <a:fld id="{C2C48239-2E58-40D1-888D-98C60296A773}" type="slidenum">
              <a:rPr lang="en-US" smtClean="0"/>
              <a:pPr/>
              <a:t>46</a:t>
            </a:fld>
            <a:endParaRPr lang="en-US"/>
          </a:p>
        </p:txBody>
      </p:sp>
      <p:sp>
        <p:nvSpPr>
          <p:cNvPr id="7" name="Content Placeholder 6"/>
          <p:cNvSpPr>
            <a:spLocks noGrp="1"/>
          </p:cNvSpPr>
          <p:nvPr>
            <p:ph sz="quarter" idx="1"/>
          </p:nvPr>
        </p:nvSpPr>
        <p:spPr/>
        <p:txBody>
          <a:bodyPr/>
          <a:lstStyle/>
          <a:p>
            <a:r>
              <a:rPr lang="en-US" dirty="0" smtClean="0"/>
              <a:t>Problem-based and project-based learning</a:t>
            </a:r>
            <a:br>
              <a:rPr lang="en-US" dirty="0" smtClean="0"/>
            </a:br>
            <a:endParaRPr lang="en-US" dirty="0" smtClean="0"/>
          </a:p>
          <a:p>
            <a:r>
              <a:rPr lang="en-US" dirty="0" smtClean="0"/>
              <a:t>Pebble-in-the-pond approach via First Principles of Instruction (Merrill, Barclay &amp; van </a:t>
            </a:r>
            <a:r>
              <a:rPr lang="en-US" dirty="0" err="1" smtClean="0"/>
              <a:t>Schaak</a:t>
            </a:r>
            <a:r>
              <a:rPr lang="en-US" dirty="0" smtClean="0"/>
              <a:t>, 2008)</a:t>
            </a:r>
            <a:br>
              <a:rPr lang="en-US" dirty="0" smtClean="0"/>
            </a:br>
            <a:endParaRPr lang="en-US" dirty="0" smtClean="0"/>
          </a:p>
          <a:p>
            <a:r>
              <a:rPr lang="en-US" dirty="0" smtClean="0"/>
              <a:t>4C/ID Model (van Merriënboer &amp; </a:t>
            </a:r>
            <a:r>
              <a:rPr lang="en-US" dirty="0" err="1" smtClean="0"/>
              <a:t>Kirschner</a:t>
            </a:r>
            <a:r>
              <a:rPr lang="en-US" dirty="0" smtClean="0"/>
              <a:t>, 2007)</a:t>
            </a:r>
            <a:br>
              <a:rPr lang="en-US" dirty="0" smtClean="0"/>
            </a:br>
            <a:endParaRPr lang="en-US" dirty="0" smtClean="0"/>
          </a:p>
          <a:p>
            <a:r>
              <a:rPr lang="en-US" dirty="0" smtClean="0"/>
              <a:t>Montessori Method (cf. </a:t>
            </a:r>
            <a:r>
              <a:rPr lang="en-US" dirty="0" err="1" smtClean="0"/>
              <a:t>Lillard</a:t>
            </a:r>
            <a:r>
              <a:rPr lang="en-US" dirty="0" smtClean="0"/>
              <a:t>, 2008)</a:t>
            </a:r>
            <a:br>
              <a:rPr lang="en-US" dirty="0" smtClean="0"/>
            </a:br>
            <a:endParaRPr lang="en-US" dirty="0" smtClean="0"/>
          </a:p>
          <a:p>
            <a:r>
              <a:rPr lang="en-US" dirty="0" smtClean="0"/>
              <a:t>New Tech High Schools</a:t>
            </a:r>
            <a:endParaRPr lang="en-US" dirty="0"/>
          </a:p>
        </p:txBody>
      </p:sp>
    </p:spTree>
    <p:extLst>
      <p:ext uri="{BB962C8B-B14F-4D97-AF65-F5344CB8AC3E}">
        <p14:creationId xmlns:p14="http://schemas.microsoft.com/office/powerpoint/2010/main" val="319941705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47</a:t>
            </a:fld>
            <a:endParaRPr lang="en-US"/>
          </a:p>
        </p:txBody>
      </p:sp>
      <p:pic>
        <p:nvPicPr>
          <p:cNvPr id="8" name="Picture 7" descr="4CID Mode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0779" y="1219200"/>
            <a:ext cx="5806822" cy="5018940"/>
          </a:xfrm>
          <a:prstGeom prst="rect">
            <a:avLst/>
          </a:prstGeom>
        </p:spPr>
      </p:pic>
      <p:sp>
        <p:nvSpPr>
          <p:cNvPr id="10" name="Title 1"/>
          <p:cNvSpPr>
            <a:spLocks noGrp="1"/>
          </p:cNvSpPr>
          <p:nvPr>
            <p:ph type="title"/>
          </p:nvPr>
        </p:nvSpPr>
        <p:spPr>
          <a:xfrm>
            <a:off x="457200" y="152400"/>
            <a:ext cx="8610600" cy="990600"/>
          </a:xfrm>
        </p:spPr>
        <p:txBody>
          <a:bodyPr>
            <a:noAutofit/>
          </a:bodyPr>
          <a:lstStyle/>
          <a:p>
            <a:r>
              <a:rPr lang="en-US" sz="2700" dirty="0"/>
              <a:t>4C/ID Model (van </a:t>
            </a:r>
            <a:r>
              <a:rPr lang="en-US" sz="2700" dirty="0" err="1"/>
              <a:t>Merriënboer</a:t>
            </a:r>
            <a:r>
              <a:rPr lang="en-US" sz="2700" dirty="0"/>
              <a:t> &amp; </a:t>
            </a:r>
            <a:r>
              <a:rPr lang="en-US" sz="2700" dirty="0" err="1"/>
              <a:t>Kirschner</a:t>
            </a:r>
            <a:r>
              <a:rPr lang="en-US" sz="2700" dirty="0"/>
              <a:t>, 2007</a:t>
            </a:r>
            <a:r>
              <a:rPr lang="en-US" sz="2700" dirty="0" smtClean="0"/>
              <a:t>)</a:t>
            </a:r>
            <a:endParaRPr lang="en-US" sz="2700" dirty="0"/>
          </a:p>
        </p:txBody>
      </p:sp>
    </p:spTree>
    <p:extLst>
      <p:ext uri="{BB962C8B-B14F-4D97-AF65-F5344CB8AC3E}">
        <p14:creationId xmlns:p14="http://schemas.microsoft.com/office/powerpoint/2010/main" val="7871900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Pebble-in-the</a:t>
            </a:r>
            <a:r>
              <a:rPr lang="en-US" dirty="0" smtClean="0"/>
              <a:t>-Pond </a:t>
            </a:r>
            <a:r>
              <a:rPr lang="en-US" dirty="0" smtClean="0"/>
              <a:t>ID (Merrill, et al., 2008)</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48</a:t>
            </a:fld>
            <a:endParaRPr lang="en-US"/>
          </a:p>
        </p:txBody>
      </p:sp>
      <p:pic>
        <p:nvPicPr>
          <p:cNvPr id="17" name="Picture 16" descr="MerrillPebb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722489"/>
            <a:ext cx="6324600" cy="4373511"/>
          </a:xfrm>
          <a:prstGeom prst="rect">
            <a:avLst/>
          </a:prstGeom>
        </p:spPr>
      </p:pic>
    </p:spTree>
    <p:extLst>
      <p:ext uri="{BB962C8B-B14F-4D97-AF65-F5344CB8AC3E}">
        <p14:creationId xmlns:p14="http://schemas.microsoft.com/office/powerpoint/2010/main" val="16018287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49</a:t>
            </a:fld>
            <a:endParaRPr lang="en-US"/>
          </a:p>
        </p:txBody>
      </p:sp>
      <p:sp>
        <p:nvSpPr>
          <p:cNvPr id="5" name="Content Placeholder 4"/>
          <p:cNvSpPr>
            <a:spLocks noGrp="1"/>
          </p:cNvSpPr>
          <p:nvPr>
            <p:ph sz="quarter" idx="1"/>
          </p:nvPr>
        </p:nvSpPr>
        <p:spPr/>
        <p:txBody>
          <a:bodyPr/>
          <a:lstStyle/>
          <a:p>
            <a:endParaRPr lang="en-US" dirty="0" smtClean="0"/>
          </a:p>
          <a:p>
            <a:r>
              <a:rPr lang="en-US" dirty="0" smtClean="0"/>
              <a:t>We need to change our curriculum from a topic-centered to a task-centered organization of learning experiences.</a:t>
            </a:r>
          </a:p>
          <a:p>
            <a:endParaRPr lang="en-US" dirty="0" smtClean="0"/>
          </a:p>
          <a:p>
            <a:r>
              <a:rPr lang="en-US" dirty="0" smtClean="0"/>
              <a:t>“</a:t>
            </a:r>
            <a:r>
              <a:rPr lang="en-US" dirty="0" smtClean="0">
                <a:solidFill>
                  <a:srgbClr val="FF0000"/>
                </a:solidFill>
              </a:rPr>
              <a:t>Revising the curriculum and standards</a:t>
            </a:r>
            <a:r>
              <a:rPr lang="en-US" dirty="0" smtClean="0"/>
              <a:t>” is one of six common systemic change interventions observed in </a:t>
            </a:r>
            <a:r>
              <a:rPr lang="en-US" i="1" dirty="0" smtClean="0"/>
              <a:t>How </a:t>
            </a:r>
            <a:r>
              <a:rPr lang="en-US" i="1" dirty="0"/>
              <a:t>the world’s most improved school systems keep getting </a:t>
            </a:r>
            <a:r>
              <a:rPr lang="en-US" i="1" dirty="0" smtClean="0"/>
              <a:t>better </a:t>
            </a:r>
            <a:r>
              <a:rPr lang="en-US" dirty="0"/>
              <a:t>(</a:t>
            </a:r>
            <a:r>
              <a:rPr lang="en-US" dirty="0" err="1" smtClean="0"/>
              <a:t>Mourshed</a:t>
            </a:r>
            <a:r>
              <a:rPr lang="en-US" dirty="0" smtClean="0"/>
              <a:t>, </a:t>
            </a:r>
            <a:r>
              <a:rPr lang="en-US" dirty="0" err="1" smtClean="0"/>
              <a:t>Chijioke</a:t>
            </a:r>
            <a:r>
              <a:rPr lang="en-US" dirty="0" smtClean="0"/>
              <a:t> </a:t>
            </a:r>
            <a:r>
              <a:rPr lang="en-US" dirty="0"/>
              <a:t>&amp; </a:t>
            </a:r>
            <a:r>
              <a:rPr lang="en-US" dirty="0" smtClean="0"/>
              <a:t>Barber, 2010, p. 20) </a:t>
            </a:r>
            <a:endParaRPr lang="en-US" dirty="0"/>
          </a:p>
        </p:txBody>
      </p:sp>
    </p:spTree>
    <p:extLst>
      <p:ext uri="{BB962C8B-B14F-4D97-AF65-F5344CB8AC3E}">
        <p14:creationId xmlns:p14="http://schemas.microsoft.com/office/powerpoint/2010/main" val="33830583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TIE Theory 11/11/11</a:t>
            </a:r>
            <a:endParaRPr lang="en-US"/>
          </a:p>
        </p:txBody>
      </p:sp>
      <p:sp>
        <p:nvSpPr>
          <p:cNvPr id="3" name="Slide Number Placeholder 2"/>
          <p:cNvSpPr>
            <a:spLocks noGrp="1"/>
          </p:cNvSpPr>
          <p:nvPr>
            <p:ph type="sldNum" sz="quarter" idx="12"/>
          </p:nvPr>
        </p:nvSpPr>
        <p:spPr/>
        <p:txBody>
          <a:bodyPr/>
          <a:lstStyle/>
          <a:p>
            <a:fld id="{C2C48239-2E58-40D1-888D-98C60296A773}" type="slidenum">
              <a:rPr lang="en-US" smtClean="0"/>
              <a:pPr/>
              <a:t>5</a:t>
            </a:fld>
            <a:endParaRPr lang="en-US"/>
          </a:p>
        </p:txBody>
      </p:sp>
      <p:pic>
        <p:nvPicPr>
          <p:cNvPr id="5" name="Picture 4" descr="types_split.png"/>
          <p:cNvPicPr/>
          <p:nvPr/>
        </p:nvPicPr>
        <p:blipFill>
          <a:blip r:embed="rId2" cstate="print"/>
          <a:stretch>
            <a:fillRect/>
          </a:stretch>
        </p:blipFill>
        <p:spPr>
          <a:xfrm>
            <a:off x="4486665" y="4149810"/>
            <a:ext cx="3514335" cy="1717590"/>
          </a:xfrm>
          <a:prstGeom prst="rect">
            <a:avLst/>
          </a:prstGeom>
        </p:spPr>
      </p:pic>
      <p:sp>
        <p:nvSpPr>
          <p:cNvPr id="7" name="TextBox 6"/>
          <p:cNvSpPr txBox="1"/>
          <p:nvPr/>
        </p:nvSpPr>
        <p:spPr>
          <a:xfrm>
            <a:off x="533400" y="751582"/>
            <a:ext cx="4976643" cy="1077218"/>
          </a:xfrm>
          <a:prstGeom prst="rect">
            <a:avLst/>
          </a:prstGeom>
          <a:noFill/>
        </p:spPr>
        <p:txBody>
          <a:bodyPr wrap="none" rtlCol="0">
            <a:spAutoFit/>
          </a:bodyPr>
          <a:lstStyle/>
          <a:p>
            <a:r>
              <a:rPr lang="en-US" sz="3200" dirty="0" smtClean="0"/>
              <a:t>Typical Learning Outcomes</a:t>
            </a:r>
          </a:p>
          <a:p>
            <a:r>
              <a:rPr lang="en-US" sz="3200" dirty="0" smtClean="0"/>
              <a:t>In Current Education System</a:t>
            </a:r>
            <a:endParaRPr lang="en-US" sz="3200" dirty="0"/>
          </a:p>
        </p:txBody>
      </p:sp>
      <p:sp>
        <p:nvSpPr>
          <p:cNvPr id="8" name="TextBox 7"/>
          <p:cNvSpPr txBox="1"/>
          <p:nvPr/>
        </p:nvSpPr>
        <p:spPr>
          <a:xfrm>
            <a:off x="4454980" y="2438400"/>
            <a:ext cx="3469820" cy="1569660"/>
          </a:xfrm>
          <a:prstGeom prst="rect">
            <a:avLst/>
          </a:prstGeom>
          <a:noFill/>
        </p:spPr>
        <p:txBody>
          <a:bodyPr wrap="none" rtlCol="0">
            <a:spAutoFit/>
          </a:bodyPr>
          <a:lstStyle/>
          <a:p>
            <a:pPr algn="r"/>
            <a:r>
              <a:rPr lang="en-US" sz="3200" dirty="0" smtClean="0"/>
              <a:t>Learning Outcomes</a:t>
            </a:r>
          </a:p>
          <a:p>
            <a:pPr algn="r"/>
            <a:r>
              <a:rPr lang="en-US" sz="3200" dirty="0" smtClean="0"/>
              <a:t>Envisioned by</a:t>
            </a:r>
          </a:p>
          <a:p>
            <a:pPr algn="r"/>
            <a:r>
              <a:rPr lang="en-US" sz="3200" dirty="0" smtClean="0"/>
              <a:t>TIE Theory</a:t>
            </a:r>
            <a:endParaRPr lang="en-US" sz="3200" dirty="0"/>
          </a:p>
        </p:txBody>
      </p:sp>
      <p:sp>
        <p:nvSpPr>
          <p:cNvPr id="10" name="Bent Arrow 9"/>
          <p:cNvSpPr/>
          <p:nvPr/>
        </p:nvSpPr>
        <p:spPr>
          <a:xfrm flipV="1">
            <a:off x="2438400" y="3810000"/>
            <a:ext cx="1143000" cy="1391292"/>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New TIE graphics-16.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990600" y="2004476"/>
            <a:ext cx="3200400" cy="1576924"/>
          </a:xfrm>
          <a:prstGeom prst="rect">
            <a:avLst/>
          </a:prstGeom>
        </p:spPr>
      </p:pic>
    </p:spTree>
    <p:extLst>
      <p:ext uri="{BB962C8B-B14F-4D97-AF65-F5344CB8AC3E}">
        <p14:creationId xmlns:p14="http://schemas.microsoft.com/office/powerpoint/2010/main" val="170834487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50</a:t>
            </a:fld>
            <a:endParaRPr lang="en-US"/>
          </a:p>
        </p:txBody>
      </p:sp>
      <p:sp>
        <p:nvSpPr>
          <p:cNvPr id="5" name="Content Placeholder 4"/>
          <p:cNvSpPr>
            <a:spLocks noGrp="1"/>
          </p:cNvSpPr>
          <p:nvPr>
            <p:ph sz="quarter" idx="1"/>
          </p:nvPr>
        </p:nvSpPr>
        <p:spPr/>
        <p:txBody>
          <a:bodyPr>
            <a:normAutofit lnSpcReduction="10000"/>
          </a:bodyPr>
          <a:lstStyle/>
          <a:p>
            <a:r>
              <a:rPr lang="en-US" dirty="0" smtClean="0"/>
              <a:t>When student cognition, intention and emotion are integrated with 9 types of knowing, TIE theory predicts that vulnerability to forgetting will be decreased—i.e., mental structures developed within students are more likely to remain whole because they are stronger and more flexible.</a:t>
            </a:r>
          </a:p>
          <a:p>
            <a:endParaRPr lang="en-US" dirty="0" smtClean="0"/>
          </a:p>
          <a:p>
            <a:r>
              <a:rPr lang="en-US" dirty="0" smtClean="0"/>
              <a:t>This has been but a brief overview of TIE theory.</a:t>
            </a:r>
          </a:p>
          <a:p>
            <a:endParaRPr lang="en-US" dirty="0" smtClean="0"/>
          </a:p>
          <a:p>
            <a:r>
              <a:rPr lang="en-US" dirty="0" smtClean="0"/>
              <a:t>A monograph is online which explains TIE theory in greater depth at:</a:t>
            </a:r>
          </a:p>
          <a:p>
            <a:pPr marL="274320" lvl="1" indent="0" algn="ctr">
              <a:buNone/>
            </a:pPr>
            <a:r>
              <a:rPr lang="en-US" dirty="0">
                <a:hlinkClick r:id="rId2"/>
              </a:rPr>
              <a:t>http://educology.indiana.edu/Frick/</a:t>
            </a:r>
            <a:r>
              <a:rPr lang="en-US" dirty="0" smtClean="0">
                <a:hlinkClick r:id="rId2"/>
              </a:rPr>
              <a:t>TIEtheory.pdf</a:t>
            </a:r>
            <a:r>
              <a:rPr lang="en-US" dirty="0" smtClean="0"/>
              <a:t> </a:t>
            </a:r>
            <a:endParaRPr lang="en-US" dirty="0"/>
          </a:p>
        </p:txBody>
      </p:sp>
    </p:spTree>
    <p:extLst>
      <p:ext uri="{BB962C8B-B14F-4D97-AF65-F5344CB8AC3E}">
        <p14:creationId xmlns:p14="http://schemas.microsoft.com/office/powerpoint/2010/main" val="305331135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TIE theory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TIE theory has been </a:t>
            </a:r>
            <a:r>
              <a:rPr lang="en-US" dirty="0" err="1" smtClean="0"/>
              <a:t>retroduced</a:t>
            </a:r>
            <a:r>
              <a:rPr lang="en-US" dirty="0" smtClean="0"/>
              <a:t> from:</a:t>
            </a:r>
          </a:p>
          <a:p>
            <a:pPr lvl="1"/>
            <a:r>
              <a:rPr lang="en-US" dirty="0" smtClean="0"/>
              <a:t>Theory of signs (C. S. Peirce, 1932;  T. L. Short, 2007)</a:t>
            </a:r>
          </a:p>
          <a:p>
            <a:pPr lvl="1"/>
            <a:r>
              <a:rPr lang="en-US" dirty="0" smtClean="0"/>
              <a:t>Epistemology of cognitive educational objectives (G. S. Maccia, 1987)</a:t>
            </a:r>
          </a:p>
          <a:p>
            <a:pPr lvl="1"/>
            <a:r>
              <a:rPr lang="en-US" dirty="0" smtClean="0"/>
              <a:t>Theory of education, methodology of theory construction (E. Steiner, 1988)</a:t>
            </a:r>
          </a:p>
          <a:p>
            <a:pPr lvl="1"/>
            <a:r>
              <a:rPr lang="en-US" dirty="0" smtClean="0"/>
              <a:t>General system theory (L. von Bertalanffy, 1950; Maccia &amp; Maccia, 1966; Thompson, 2006)</a:t>
            </a:r>
          </a:p>
          <a:p>
            <a:r>
              <a:rPr lang="en-US" dirty="0" smtClean="0"/>
              <a:t>Retroduction</a:t>
            </a:r>
          </a:p>
          <a:p>
            <a:pPr lvl="1"/>
            <a:r>
              <a:rPr lang="en-US" dirty="0" smtClean="0"/>
              <a:t>New theory is devised by using other extant theory as models from which ideas are taken (C. S. Peirce, </a:t>
            </a:r>
            <a:r>
              <a:rPr lang="en-US" dirty="0" smtClean="0"/>
              <a:t>1877; </a:t>
            </a:r>
            <a:r>
              <a:rPr lang="en-US" dirty="0" smtClean="0"/>
              <a:t>Steiner, 1988)</a:t>
            </a:r>
          </a:p>
          <a:p>
            <a:pPr lvl="1"/>
            <a:r>
              <a:rPr lang="en-US" dirty="0" smtClean="0"/>
              <a:t>Retroduction contrasts with deduction (for explicating theory) and induction (for verifying theory)</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extLst>
      <p:ext uri="{BB962C8B-B14F-4D97-AF65-F5344CB8AC3E}">
        <p14:creationId xmlns:p14="http://schemas.microsoft.com/office/powerpoint/2010/main" val="138355469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Thanks to Colin Gray for creating the graphics in this presentation, and to Elizabeth Boling for drawings that illustrate basic kinds of knowing.</a:t>
            </a:r>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52</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53</a:t>
            </a:fld>
            <a:endParaRPr lang="en-US"/>
          </a:p>
        </p:txBody>
      </p:sp>
      <p:sp>
        <p:nvSpPr>
          <p:cNvPr id="5" name="Content Placeholder 4"/>
          <p:cNvSpPr>
            <a:spLocks noGrp="1"/>
          </p:cNvSpPr>
          <p:nvPr>
            <p:ph sz="quarter" idx="1"/>
          </p:nvPr>
        </p:nvSpPr>
        <p:spPr/>
        <p:txBody>
          <a:bodyPr>
            <a:normAutofit fontScale="47500" lnSpcReduction="20000"/>
          </a:bodyPr>
          <a:lstStyle/>
          <a:p>
            <a:r>
              <a:rPr lang="en-US" dirty="0"/>
              <a:t>Bateson, G. (1979).  </a:t>
            </a:r>
            <a:r>
              <a:rPr lang="en-US" i="1" dirty="0"/>
              <a:t>Mind and nature</a:t>
            </a:r>
            <a:r>
              <a:rPr lang="en-US" dirty="0"/>
              <a:t>.  New York, NY:  E. P. Dutton.</a:t>
            </a:r>
          </a:p>
          <a:p>
            <a:r>
              <a:rPr lang="en-US" dirty="0"/>
              <a:t>Brown, D. G. (1970).  Knowing how and knowing that, what.  In G. Pitcher and O. Wood (Eds.), </a:t>
            </a:r>
            <a:r>
              <a:rPr lang="en-US" i="1" dirty="0"/>
              <a:t>Ryle:  A</a:t>
            </a:r>
            <a:r>
              <a:rPr lang="en-US" dirty="0"/>
              <a:t> </a:t>
            </a:r>
            <a:r>
              <a:rPr lang="en-US" i="1" dirty="0"/>
              <a:t>Collection of critical essays</a:t>
            </a:r>
            <a:r>
              <a:rPr lang="en-US" dirty="0"/>
              <a:t> (pp. 213-248).  Garden City, NY:  Doubleday.</a:t>
            </a:r>
          </a:p>
          <a:p>
            <a:r>
              <a:rPr lang="en-US" dirty="0" err="1"/>
              <a:t>Cornford</a:t>
            </a:r>
            <a:r>
              <a:rPr lang="en-US" dirty="0"/>
              <a:t>, F. M. (translator, 1945).  </a:t>
            </a:r>
            <a:r>
              <a:rPr lang="en-US" i="1" dirty="0"/>
              <a:t>The Republic of Plato</a:t>
            </a:r>
            <a:r>
              <a:rPr lang="en-US" dirty="0"/>
              <a:t>.  New York, NY:  Oxford University Press.</a:t>
            </a:r>
          </a:p>
          <a:p>
            <a:r>
              <a:rPr lang="en-US" dirty="0"/>
              <a:t>Dewey, J. (1916).  </a:t>
            </a:r>
            <a:r>
              <a:rPr lang="en-US" i="1" dirty="0"/>
              <a:t>Democracy and education</a:t>
            </a:r>
            <a:r>
              <a:rPr lang="en-US" dirty="0"/>
              <a:t>.  New York, NY:  The Free Press.</a:t>
            </a:r>
          </a:p>
          <a:p>
            <a:r>
              <a:rPr lang="en-US" dirty="0"/>
              <a:t>Estep, M. (2006).  </a:t>
            </a:r>
            <a:r>
              <a:rPr lang="en-US" i="1" dirty="0"/>
              <a:t>Self-organizing natural intelligence:  Issues of knowing, meaning and complexity.  </a:t>
            </a:r>
            <a:r>
              <a:rPr lang="en-US" dirty="0"/>
              <a:t>Dordrecht, The Netherlands:  Springer.</a:t>
            </a:r>
          </a:p>
          <a:p>
            <a:r>
              <a:rPr lang="en-US" dirty="0"/>
              <a:t>Frick, T. W. (1997).  Artificially intelligent tutoring systems:  What computers can and can’t know.  </a:t>
            </a:r>
            <a:r>
              <a:rPr lang="en-US" i="1" dirty="0"/>
              <a:t>Journal of Educational Computing Research, 16</a:t>
            </a:r>
            <a:r>
              <a:rPr lang="en-US" dirty="0"/>
              <a:t>(2), 107-124.</a:t>
            </a:r>
          </a:p>
          <a:p>
            <a:r>
              <a:rPr lang="en-US" dirty="0" err="1"/>
              <a:t>Geach</a:t>
            </a:r>
            <a:r>
              <a:rPr lang="en-US" dirty="0"/>
              <a:t>, P. (1964).  </a:t>
            </a:r>
            <a:r>
              <a:rPr lang="en-US" i="1" dirty="0"/>
              <a:t>Mental acts.  </a:t>
            </a:r>
            <a:r>
              <a:rPr lang="en-US" dirty="0"/>
              <a:t>New York, NY:  The Humanistic Press.</a:t>
            </a:r>
          </a:p>
          <a:p>
            <a:r>
              <a:rPr lang="en-US" dirty="0"/>
              <a:t>Gore, A. (2006).  </a:t>
            </a:r>
            <a:r>
              <a:rPr lang="en-US" i="1" dirty="0"/>
              <a:t>An inconvenient truth.  </a:t>
            </a:r>
            <a:r>
              <a:rPr lang="en-US" dirty="0"/>
              <a:t>New York, NY:  Rodale Books.</a:t>
            </a:r>
          </a:p>
          <a:p>
            <a:r>
              <a:rPr lang="en-US" dirty="0"/>
              <a:t>Greenspan, S. I. &amp; Benderly, B. L. (1997).  </a:t>
            </a:r>
            <a:r>
              <a:rPr lang="en-US" i="1" dirty="0"/>
              <a:t>The growth of the mind and the endangered origins of intelligence.  </a:t>
            </a:r>
            <a:r>
              <a:rPr lang="en-US" dirty="0"/>
              <a:t>Reading, MA:  Addison-Wesley.</a:t>
            </a:r>
          </a:p>
          <a:p>
            <a:r>
              <a:rPr lang="en-US" dirty="0"/>
              <a:t>Greenspan, S. I. &amp; Shanker, S. G. (2004).  </a:t>
            </a:r>
            <a:r>
              <a:rPr lang="en-US" i="1" dirty="0"/>
              <a:t>The first idea:  How symbols, language, and intelligence evolved from our primate ancestors to modern humans.  </a:t>
            </a:r>
            <a:r>
              <a:rPr lang="en-US" dirty="0"/>
              <a:t>Cambridge, MA:  Da Capo Press (Kindle edition).</a:t>
            </a:r>
          </a:p>
          <a:p>
            <a:r>
              <a:rPr lang="en-US" dirty="0"/>
              <a:t>Goleman, D. (2011).  </a:t>
            </a:r>
            <a:r>
              <a:rPr lang="en-US" i="1" dirty="0"/>
              <a:t>The brain and emotional intelligence:  New insights </a:t>
            </a:r>
            <a:r>
              <a:rPr lang="en-US" dirty="0"/>
              <a:t>(Kindle Ed.)</a:t>
            </a:r>
            <a:r>
              <a:rPr lang="en-US" i="1" dirty="0"/>
              <a:t>.  </a:t>
            </a:r>
            <a:r>
              <a:rPr lang="en-US" dirty="0" err="1"/>
              <a:t>Northhampton</a:t>
            </a:r>
            <a:r>
              <a:rPr lang="en-US" dirty="0"/>
              <a:t>, MA:  More Than Sound LLC.</a:t>
            </a:r>
          </a:p>
          <a:p>
            <a:r>
              <a:rPr lang="en-US" dirty="0" err="1"/>
              <a:t>Henneberg</a:t>
            </a:r>
            <a:r>
              <a:rPr lang="en-US" dirty="0"/>
              <a:t>, M. (1998).  Evolution of the human brain:  Is bigger better?  </a:t>
            </a:r>
            <a:r>
              <a:rPr lang="en-US" i="1" dirty="0"/>
              <a:t>Clinical and Experimental Pharmacology and Physiology, 25</a:t>
            </a:r>
            <a:r>
              <a:rPr lang="en-US" dirty="0"/>
              <a:t>(9), 745-749.</a:t>
            </a:r>
          </a:p>
          <a:p>
            <a:r>
              <a:rPr lang="en-US" dirty="0"/>
              <a:t>Kandel, E. R. (1989).  Genes, nerve cells, and the remembrance of things past.  </a:t>
            </a:r>
            <a:r>
              <a:rPr lang="en-US" i="1" dirty="0"/>
              <a:t>Journal of Neuropsychiatry, 1</a:t>
            </a:r>
            <a:r>
              <a:rPr lang="en-US" dirty="0"/>
              <a:t>(2), 103-125.</a:t>
            </a:r>
          </a:p>
          <a:p>
            <a:r>
              <a:rPr lang="en-US" dirty="0"/>
              <a:t>Kandel, E. R. (2001).  The molecular biology of memory storage:  A dialogue between genes and synapses.  </a:t>
            </a:r>
            <a:r>
              <a:rPr lang="en-US" i="1" dirty="0"/>
              <a:t>Science, 294, </a:t>
            </a:r>
            <a:r>
              <a:rPr lang="en-US" dirty="0"/>
              <a:t>1030-1038.</a:t>
            </a:r>
          </a:p>
          <a:p>
            <a:r>
              <a:rPr lang="en-US" dirty="0"/>
              <a:t>Kant, E. (1785).  </a:t>
            </a:r>
            <a:r>
              <a:rPr lang="en-US" i="1" dirty="0"/>
              <a:t>Grounding for the metaphysics of morals: On a supposed right to lie because of philanthropic concerns </a:t>
            </a:r>
            <a:r>
              <a:rPr lang="en-US" dirty="0"/>
              <a:t>(Translated by J. W. Ellington, 1993).  Indianapolis, IN:  Hackett Publishing.</a:t>
            </a:r>
          </a:p>
          <a:p>
            <a:pPr marL="0" indent="0">
              <a:buNone/>
            </a:pPr>
            <a:r>
              <a:rPr lang="en-US" dirty="0"/>
              <a:t> </a:t>
            </a:r>
          </a:p>
        </p:txBody>
      </p:sp>
    </p:spTree>
    <p:extLst>
      <p:ext uri="{BB962C8B-B14F-4D97-AF65-F5344CB8AC3E}">
        <p14:creationId xmlns:p14="http://schemas.microsoft.com/office/powerpoint/2010/main" val="375172002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54</a:t>
            </a:fld>
            <a:endParaRPr lang="en-US"/>
          </a:p>
        </p:txBody>
      </p:sp>
      <p:sp>
        <p:nvSpPr>
          <p:cNvPr id="5" name="Content Placeholder 4"/>
          <p:cNvSpPr>
            <a:spLocks noGrp="1"/>
          </p:cNvSpPr>
          <p:nvPr>
            <p:ph sz="quarter" idx="1"/>
          </p:nvPr>
        </p:nvSpPr>
        <p:spPr/>
        <p:txBody>
          <a:bodyPr>
            <a:normAutofit fontScale="47500" lnSpcReduction="20000"/>
          </a:bodyPr>
          <a:lstStyle/>
          <a:p>
            <a:r>
              <a:rPr lang="en-US" dirty="0" err="1"/>
              <a:t>Lillard</a:t>
            </a:r>
            <a:r>
              <a:rPr lang="en-US" dirty="0"/>
              <a:t>, A. S. (2008).  </a:t>
            </a:r>
            <a:r>
              <a:rPr lang="en-US" i="1" dirty="0"/>
              <a:t>Montessori:  The science behind the genius.  </a:t>
            </a:r>
            <a:r>
              <a:rPr lang="en-US" dirty="0"/>
              <a:t>New York:  Oxford University Press.</a:t>
            </a:r>
          </a:p>
          <a:p>
            <a:r>
              <a:rPr lang="en-US" dirty="0"/>
              <a:t>Maccia, G. S. (1986).  Right opinion and Peirce’s theory of signs.  Paper presented at the Semiotic Studies Faculty Seminar.  Retrieved July 17, 2011, from:  </a:t>
            </a:r>
            <a:r>
              <a:rPr lang="en-US" u="sng" dirty="0">
                <a:hlinkClick r:id="rId2"/>
              </a:rPr>
              <a:t>http://educology.indiana.edu/Maccia/RightOpinionAndPeircesTheoryOfSigns_GSMaccia1987.pdf</a:t>
            </a:r>
            <a:r>
              <a:rPr lang="en-US" dirty="0"/>
              <a:t>.</a:t>
            </a:r>
          </a:p>
          <a:p>
            <a:r>
              <a:rPr lang="en-US" dirty="0"/>
              <a:t>Maccia, G. S. (1987).  Genetic epistemology of intelligent natural systems.  </a:t>
            </a:r>
            <a:r>
              <a:rPr lang="en-US" i="1" dirty="0"/>
              <a:t>Systems Research, 4</a:t>
            </a:r>
            <a:r>
              <a:rPr lang="en-US" dirty="0"/>
              <a:t>(3), 213-218.  Retrieved July 17, 2011, from:  </a:t>
            </a:r>
            <a:r>
              <a:rPr lang="en-US" u="sng" dirty="0">
                <a:hlinkClick r:id="rId3"/>
              </a:rPr>
              <a:t>http://educology.indiana.edu/Maccia/Correspondence_GeneticEpistemologyOfIntelligentNaturalSystems1987.pdf</a:t>
            </a:r>
            <a:r>
              <a:rPr lang="en-US" dirty="0"/>
              <a:t>.</a:t>
            </a:r>
          </a:p>
          <a:p>
            <a:r>
              <a:rPr lang="en-US" dirty="0"/>
              <a:t>Maccia, G. S. (1988).  Genetic epistemology of intelligent natural systems:  Propositional, procedural and </a:t>
            </a:r>
            <a:r>
              <a:rPr lang="en-US" dirty="0" err="1"/>
              <a:t>performative</a:t>
            </a:r>
            <a:r>
              <a:rPr lang="en-US" dirty="0"/>
              <a:t> intelligence.  Paper presented at Hangzhou University, China.  Retrieved July 17, 2011, from:  </a:t>
            </a:r>
            <a:r>
              <a:rPr lang="en-US" u="sng" dirty="0">
                <a:hlinkClick r:id="rId4"/>
              </a:rPr>
              <a:t>http://educology.indiana.edu/Maccia/GeneticEpistemologyOfIntelligentSystems_propositionalProceduralPerformativeIntelligence1988.pdf</a:t>
            </a:r>
            <a:r>
              <a:rPr lang="en-US" dirty="0"/>
              <a:t>.</a:t>
            </a:r>
          </a:p>
          <a:p>
            <a:r>
              <a:rPr lang="en-US" dirty="0"/>
              <a:t>Merrill, M. D., Barclay, M., &amp; van </a:t>
            </a:r>
            <a:r>
              <a:rPr lang="en-US" dirty="0" err="1"/>
              <a:t>Schaak</a:t>
            </a:r>
            <a:r>
              <a:rPr lang="en-US" dirty="0"/>
              <a:t>, A. (2008). Prescriptive principles for instructional design. In J. M. Spector, M. D. Merrill, J. van Merriënboer, &amp; M. F. Driscoll (Eds.), </a:t>
            </a:r>
            <a:r>
              <a:rPr lang="en-US" i="1" dirty="0"/>
              <a:t>Handbook of research on educational communications and technology</a:t>
            </a:r>
            <a:r>
              <a:rPr lang="en-US" dirty="0"/>
              <a:t> (3rd ed., pp. 173–184). New York: Lawrence Erlbaum Associates.</a:t>
            </a:r>
          </a:p>
          <a:p>
            <a:r>
              <a:rPr lang="en-US" dirty="0"/>
              <a:t>Mendenhall, A., </a:t>
            </a:r>
            <a:r>
              <a:rPr lang="en-US" dirty="0" err="1"/>
              <a:t>Buhanan</a:t>
            </a:r>
            <a:r>
              <a:rPr lang="en-US" dirty="0"/>
              <a:t>, C. W., </a:t>
            </a:r>
            <a:r>
              <a:rPr lang="en-US" dirty="0" err="1"/>
              <a:t>Suhaka</a:t>
            </a:r>
            <a:r>
              <a:rPr lang="en-US" dirty="0"/>
              <a:t>, M., Mills, G., Gibson, G. V., &amp; Merrill, M. D. (2006).  A task-centered approach to entrepreneurship.  </a:t>
            </a:r>
            <a:r>
              <a:rPr lang="en-US" i="1" dirty="0"/>
              <a:t>Tech Trends, 50</a:t>
            </a:r>
            <a:r>
              <a:rPr lang="en-US" dirty="0"/>
              <a:t>(4), 84-89.</a:t>
            </a:r>
          </a:p>
          <a:p>
            <a:r>
              <a:rPr lang="en-US" dirty="0" err="1"/>
              <a:t>Molenda</a:t>
            </a:r>
            <a:r>
              <a:rPr lang="en-US" dirty="0"/>
              <a:t>, M., &amp; Rice, J.M. (1979).  Simulation review:  The Diffusion Simulation Game.  Produced and distributed by the University Consortium for Instructional Development and Technology (UCIDT).  </a:t>
            </a:r>
            <a:r>
              <a:rPr lang="en-US" i="1" dirty="0"/>
              <a:t>Simulation and Games, 10</a:t>
            </a:r>
            <a:r>
              <a:rPr lang="en-US" dirty="0"/>
              <a:t>(4), 459-467.</a:t>
            </a:r>
          </a:p>
          <a:p>
            <a:r>
              <a:rPr lang="en-US" dirty="0" err="1"/>
              <a:t>Mourshed</a:t>
            </a:r>
            <a:r>
              <a:rPr lang="en-US" dirty="0"/>
              <a:t>, M., </a:t>
            </a:r>
            <a:r>
              <a:rPr lang="en-US" dirty="0" err="1"/>
              <a:t>Chijioke</a:t>
            </a:r>
            <a:r>
              <a:rPr lang="en-US" dirty="0"/>
              <a:t>, C. &amp; Barber, M. (2010).  </a:t>
            </a:r>
            <a:r>
              <a:rPr lang="en-US" i="1" dirty="0"/>
              <a:t>How the world’s most improved school systems keep getting better</a:t>
            </a:r>
            <a:r>
              <a:rPr lang="en-US" dirty="0"/>
              <a:t>.  London:  McKinsey &amp; Co.  Retrieved July 22, 2010, from:  </a:t>
            </a:r>
            <a:r>
              <a:rPr lang="en-US" u="sng" dirty="0">
                <a:hlinkClick r:id="rId5"/>
              </a:rPr>
              <a:t>http://ssomckinsey.darbyfilms.com/reports/schools/How-the-Worlds-Most-Improved-School-Systems-Keep-Getting-Better_Download-version_Final.pdf</a:t>
            </a:r>
            <a:r>
              <a:rPr lang="en-US" dirty="0"/>
              <a:t>.</a:t>
            </a:r>
          </a:p>
          <a:p>
            <a:r>
              <a:rPr lang="en-US" dirty="0"/>
              <a:t>New Tech Network (</a:t>
            </a:r>
            <a:r>
              <a:rPr lang="en-US" dirty="0" err="1"/>
              <a:t>n.d.</a:t>
            </a:r>
            <a:r>
              <a:rPr lang="en-US" dirty="0"/>
              <a:t>).  Retrieved July 17, 2011, from:  </a:t>
            </a:r>
            <a:r>
              <a:rPr lang="en-US" u="sng" dirty="0">
                <a:hlinkClick r:id="rId6"/>
              </a:rPr>
              <a:t>http://www.newtechnetwork.org/</a:t>
            </a:r>
            <a:r>
              <a:rPr lang="en-US" dirty="0"/>
              <a:t>.</a:t>
            </a:r>
          </a:p>
          <a:p>
            <a:r>
              <a:rPr lang="en-US" dirty="0"/>
              <a:t>Peirce, C. S. (1877).  The fixation of belief.  In J. </a:t>
            </a:r>
            <a:r>
              <a:rPr lang="en-US" dirty="0" err="1"/>
              <a:t>Buchler</a:t>
            </a:r>
            <a:r>
              <a:rPr lang="en-US" dirty="0"/>
              <a:t> (Ed.), </a:t>
            </a:r>
            <a:r>
              <a:rPr lang="en-US" i="1" dirty="0"/>
              <a:t>The philosophic writings of Peirce.  </a:t>
            </a:r>
            <a:r>
              <a:rPr lang="en-US" dirty="0"/>
              <a:t>New York:  Dover Publications, 1955, 5-22.</a:t>
            </a:r>
          </a:p>
          <a:p>
            <a:r>
              <a:rPr lang="en-US" dirty="0"/>
              <a:t>Peirce, C. S. (1931).  </a:t>
            </a:r>
            <a:r>
              <a:rPr lang="en-US" i="1" dirty="0"/>
              <a:t>Collected papers, Vol. I, Principles of philosophy</a:t>
            </a:r>
            <a:r>
              <a:rPr lang="en-US" dirty="0"/>
              <a:t> (C. Hartshorne &amp; P. Weiss, Eds.).  Cambridge, MA:  Harvard University Press.</a:t>
            </a:r>
          </a:p>
          <a:p>
            <a:r>
              <a:rPr lang="en-US" dirty="0"/>
              <a:t>Peirce, C. S. (1932).  </a:t>
            </a:r>
            <a:r>
              <a:rPr lang="en-US" i="1" dirty="0"/>
              <a:t>Collected papers, Vol. II, Elements of logic</a:t>
            </a:r>
            <a:r>
              <a:rPr lang="en-US" dirty="0"/>
              <a:t> (C. Hartshorne &amp; P. Weiss, Eds.).  Cambridge, MA:  Harvard University Press</a:t>
            </a:r>
            <a:r>
              <a:rPr lang="en-US" dirty="0" smtClean="0"/>
              <a:t>.</a:t>
            </a:r>
            <a:endParaRPr lang="en-US" dirty="0"/>
          </a:p>
        </p:txBody>
      </p:sp>
    </p:spTree>
    <p:extLst>
      <p:ext uri="{BB962C8B-B14F-4D97-AF65-F5344CB8AC3E}">
        <p14:creationId xmlns:p14="http://schemas.microsoft.com/office/powerpoint/2010/main" val="424949780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(cont’d)</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55</a:t>
            </a:fld>
            <a:endParaRPr lang="en-US"/>
          </a:p>
        </p:txBody>
      </p:sp>
      <p:sp>
        <p:nvSpPr>
          <p:cNvPr id="5" name="Content Placeholder 4"/>
          <p:cNvSpPr>
            <a:spLocks noGrp="1"/>
          </p:cNvSpPr>
          <p:nvPr>
            <p:ph sz="quarter" idx="1"/>
          </p:nvPr>
        </p:nvSpPr>
        <p:spPr/>
        <p:txBody>
          <a:bodyPr>
            <a:normAutofit fontScale="47500" lnSpcReduction="20000"/>
          </a:bodyPr>
          <a:lstStyle/>
          <a:p>
            <a:r>
              <a:rPr lang="en-US" dirty="0"/>
              <a:t>Peirce, C. S. (1934).  </a:t>
            </a:r>
            <a:r>
              <a:rPr lang="en-US" i="1" dirty="0"/>
              <a:t>Collected papers, Vol. V, Pragmatism and </a:t>
            </a:r>
            <a:r>
              <a:rPr lang="en-US" i="1" dirty="0" err="1"/>
              <a:t>pragmaticism</a:t>
            </a:r>
            <a:r>
              <a:rPr lang="en-US" i="1" dirty="0"/>
              <a:t> </a:t>
            </a:r>
            <a:r>
              <a:rPr lang="en-US" dirty="0"/>
              <a:t>(C. Hartshorne &amp; P. Weiss, Eds.).  Cambridge, MA:  Harvard University Press.</a:t>
            </a:r>
          </a:p>
          <a:p>
            <a:r>
              <a:rPr lang="en-US" dirty="0"/>
              <a:t>Ryle, G. (1959).  </a:t>
            </a:r>
            <a:r>
              <a:rPr lang="en-US" i="1" dirty="0"/>
              <a:t>The concept of mind.  </a:t>
            </a:r>
            <a:r>
              <a:rPr lang="en-US" dirty="0"/>
              <a:t>New York,</a:t>
            </a:r>
            <a:r>
              <a:rPr lang="en-US" i="1" dirty="0"/>
              <a:t> </a:t>
            </a:r>
            <a:r>
              <a:rPr lang="en-US" dirty="0"/>
              <a:t>NY:  Barnes and Noble.</a:t>
            </a:r>
          </a:p>
          <a:p>
            <a:r>
              <a:rPr lang="en-US" dirty="0" err="1"/>
              <a:t>Scheffler</a:t>
            </a:r>
            <a:r>
              <a:rPr lang="en-US" dirty="0"/>
              <a:t>, I. (1965).  </a:t>
            </a:r>
            <a:r>
              <a:rPr lang="en-US" i="1" dirty="0"/>
              <a:t>Conditions of knowledge.  </a:t>
            </a:r>
            <a:r>
              <a:rPr lang="en-US" dirty="0"/>
              <a:t>Glenview, IL:  Scott-</a:t>
            </a:r>
            <a:r>
              <a:rPr lang="en-US" dirty="0" err="1"/>
              <a:t>Foresman</a:t>
            </a:r>
            <a:r>
              <a:rPr lang="en-US" dirty="0"/>
              <a:t>.</a:t>
            </a:r>
          </a:p>
          <a:p>
            <a:r>
              <a:rPr lang="en-US" dirty="0" err="1"/>
              <a:t>Semmelweis</a:t>
            </a:r>
            <a:r>
              <a:rPr lang="en-US" dirty="0"/>
              <a:t>, I. P. (2008). In </a:t>
            </a:r>
            <a:r>
              <a:rPr lang="en-US" i="1" dirty="0" err="1"/>
              <a:t>Encyclopædia</a:t>
            </a:r>
            <a:r>
              <a:rPr lang="en-US" i="1" dirty="0"/>
              <a:t> Britannica.</a:t>
            </a:r>
            <a:r>
              <a:rPr lang="en-US" dirty="0"/>
              <a:t> Retrieved March 12, 2008, from </a:t>
            </a:r>
            <a:r>
              <a:rPr lang="en-US" dirty="0" err="1"/>
              <a:t>Encyclopædia</a:t>
            </a:r>
            <a:r>
              <a:rPr lang="en-US" dirty="0"/>
              <a:t> Britannica Online: </a:t>
            </a:r>
            <a:r>
              <a:rPr lang="en-US" u="sng" dirty="0">
                <a:hlinkClick r:id="rId2"/>
              </a:rPr>
              <a:t>http://search.eb.com/eb/article-9066723</a:t>
            </a:r>
            <a:r>
              <a:rPr lang="en-US" dirty="0"/>
              <a:t>.</a:t>
            </a:r>
          </a:p>
          <a:p>
            <a:r>
              <a:rPr lang="en-US" dirty="0"/>
              <a:t>Short, T. L. (2007).  </a:t>
            </a:r>
            <a:r>
              <a:rPr lang="en-US" i="1" dirty="0"/>
              <a:t>Peirce’s theory of signs.  </a:t>
            </a:r>
            <a:r>
              <a:rPr lang="en-US" dirty="0"/>
              <a:t>New York, NY:  Cambridge University Press.</a:t>
            </a:r>
          </a:p>
          <a:p>
            <a:r>
              <a:rPr lang="en-US" dirty="0"/>
              <a:t>Squire, L. R. &amp; Kandel, E. R. (1999).  </a:t>
            </a:r>
            <a:r>
              <a:rPr lang="en-US" i="1" dirty="0"/>
              <a:t>Memory:  From mind to molecules.  </a:t>
            </a:r>
            <a:r>
              <a:rPr lang="en-US" dirty="0"/>
              <a:t>New York, NY:  Henry Holt and Co.</a:t>
            </a:r>
          </a:p>
          <a:p>
            <a:r>
              <a:rPr lang="en-US" dirty="0"/>
              <a:t>Steiner, E. (1988).  </a:t>
            </a:r>
            <a:r>
              <a:rPr lang="en-US" i="1" dirty="0"/>
              <a:t>Methodology of theory building.  </a:t>
            </a:r>
            <a:r>
              <a:rPr lang="en-US" dirty="0"/>
              <a:t>Sydney:  </a:t>
            </a:r>
            <a:r>
              <a:rPr lang="en-US" dirty="0" err="1"/>
              <a:t>Educology</a:t>
            </a:r>
            <a:r>
              <a:rPr lang="en-US" dirty="0"/>
              <a:t> Research Associates.</a:t>
            </a:r>
          </a:p>
          <a:p>
            <a:r>
              <a:rPr lang="en-US" dirty="0"/>
              <a:t>Steiner, E. (2009).  Ethical theory (Lecture notes).  Retrieved July 14, 2011, from </a:t>
            </a:r>
            <a:r>
              <a:rPr lang="en-US" u="sng" dirty="0">
                <a:hlinkClick r:id="rId3"/>
              </a:rPr>
              <a:t>https://www.indiana.edu/~tedfrick/steiner/Ethical%20Theory.pdf</a:t>
            </a:r>
            <a:r>
              <a:rPr lang="en-US" dirty="0"/>
              <a:t> .</a:t>
            </a:r>
          </a:p>
          <a:p>
            <a:r>
              <a:rPr lang="en-US" dirty="0"/>
              <a:t>Thompson, K. R. (2006a).  “General system” defined for predictive technologies of A-GSBT (Axiomatic General Systems Behavioral Theory).  </a:t>
            </a:r>
            <a:r>
              <a:rPr lang="en-US" i="1" dirty="0"/>
              <a:t>Scientific Inquiry Journal, 7</a:t>
            </a:r>
            <a:r>
              <a:rPr lang="en-US" dirty="0"/>
              <a:t>(1), 1-11.</a:t>
            </a:r>
          </a:p>
          <a:p>
            <a:r>
              <a:rPr lang="en-US" dirty="0"/>
              <a:t>Thompson, K. R. (2006b).  Axiomatic theories of intentional systems:  Methodology of theory construction.  </a:t>
            </a:r>
            <a:r>
              <a:rPr lang="en-US" i="1" dirty="0"/>
              <a:t>Scientific Inquiry Journal, 7</a:t>
            </a:r>
            <a:r>
              <a:rPr lang="en-US" dirty="0"/>
              <a:t>(1), 13-24.</a:t>
            </a:r>
          </a:p>
          <a:p>
            <a:r>
              <a:rPr lang="en-US" dirty="0"/>
              <a:t>Thompson, K. R. (2008a).  ATIS glossary.  Retrieved July 14, 2011, from   </a:t>
            </a:r>
            <a:r>
              <a:rPr lang="en-US" u="sng" dirty="0">
                <a:hlinkClick r:id="rId4"/>
              </a:rPr>
              <a:t>http://www.indiana.edu/~aptac/glossary/</a:t>
            </a:r>
            <a:r>
              <a:rPr lang="en-US" dirty="0"/>
              <a:t>.</a:t>
            </a:r>
          </a:p>
          <a:p>
            <a:r>
              <a:rPr lang="en-US" dirty="0"/>
              <a:t>Thompson, K. R. (2008b).  </a:t>
            </a:r>
            <a:r>
              <a:rPr lang="en-US" i="1" dirty="0"/>
              <a:t>ATIS graph theory</a:t>
            </a:r>
            <a:r>
              <a:rPr lang="en-US" dirty="0"/>
              <a:t>.   Columbus, OH:  Systems Predictive Technologies.  Retrieved from:  </a:t>
            </a:r>
            <a:r>
              <a:rPr lang="en-US" u="sng" dirty="0">
                <a:hlinkClick r:id="rId5"/>
              </a:rPr>
              <a:t>https://www.indiana.edu/~aptfrick/overview/reports/11ATISgraphtheory.pdf</a:t>
            </a:r>
            <a:r>
              <a:rPr lang="en-US" dirty="0"/>
              <a:t>.</a:t>
            </a:r>
          </a:p>
          <a:p>
            <a:r>
              <a:rPr lang="en-US" dirty="0"/>
              <a:t>van Merriënboer, J. J., </a:t>
            </a:r>
            <a:r>
              <a:rPr lang="en-US" dirty="0" err="1"/>
              <a:t>Kirschner</a:t>
            </a:r>
            <a:r>
              <a:rPr lang="en-US" dirty="0"/>
              <a:t>, P.A., &amp; </a:t>
            </a:r>
            <a:r>
              <a:rPr lang="en-US" dirty="0" err="1"/>
              <a:t>Kester</a:t>
            </a:r>
            <a:r>
              <a:rPr lang="en-US" dirty="0"/>
              <a:t>, L. (2003).  Taking the load off a learner’s mind:  Instructional design for complex learning.  </a:t>
            </a:r>
            <a:r>
              <a:rPr lang="en-US" i="1" dirty="0"/>
              <a:t>Educational Psychologist, 38</a:t>
            </a:r>
            <a:r>
              <a:rPr lang="en-US" dirty="0"/>
              <a:t>(1), 5-13.</a:t>
            </a:r>
          </a:p>
          <a:p>
            <a:r>
              <a:rPr lang="en-US" dirty="0"/>
              <a:t>van Merriënboer, J. J. &amp; </a:t>
            </a:r>
            <a:r>
              <a:rPr lang="en-US" dirty="0" err="1"/>
              <a:t>Kirschner</a:t>
            </a:r>
            <a:r>
              <a:rPr lang="en-US" dirty="0"/>
              <a:t>, P.A. (2007).  </a:t>
            </a:r>
            <a:r>
              <a:rPr lang="en-US" i="1" dirty="0"/>
              <a:t>Ten steps to complex learning:  A systematic approach to four-component instructional design.  </a:t>
            </a:r>
            <a:r>
              <a:rPr lang="en-US" dirty="0"/>
              <a:t>Mahwah, NJ:  Lawrence Erlbaum Associates.</a:t>
            </a:r>
          </a:p>
          <a:p>
            <a:r>
              <a:rPr lang="en-US" dirty="0" err="1"/>
              <a:t>Vreeman</a:t>
            </a:r>
            <a:r>
              <a:rPr lang="en-US" dirty="0"/>
              <a:t>, R. &amp; Greene, G. (2007).  Medical myths even doctors believe.  </a:t>
            </a:r>
            <a:r>
              <a:rPr lang="en-US" i="1" dirty="0"/>
              <a:t>British Medical Journal, 335</a:t>
            </a:r>
            <a:r>
              <a:rPr lang="en-US" dirty="0"/>
              <a:t>(7633), 1288-1289.</a:t>
            </a:r>
          </a:p>
          <a:p>
            <a:r>
              <a:rPr lang="en-US" dirty="0" err="1"/>
              <a:t>Yazzie-Mintz</a:t>
            </a:r>
            <a:r>
              <a:rPr lang="en-US" dirty="0"/>
              <a:t>, , E. (2007). Voices of students on engagement: A report on the 2006 high school survey of student engagement. Retrieved July 14, 2011, from </a:t>
            </a:r>
            <a:r>
              <a:rPr lang="en-US" u="sng" dirty="0">
                <a:hlinkClick r:id="rId6"/>
              </a:rPr>
              <a:t>http://www.eric.ed.gov/PDFS/ED495758.pdf</a:t>
            </a:r>
            <a:r>
              <a:rPr lang="en-US" dirty="0"/>
              <a:t>.</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358369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TIE Theory 11/11/11</a:t>
            </a:r>
            <a:endParaRPr lang="en-US"/>
          </a:p>
        </p:txBody>
      </p:sp>
      <p:sp>
        <p:nvSpPr>
          <p:cNvPr id="3" name="Slide Number Placeholder 2"/>
          <p:cNvSpPr>
            <a:spLocks noGrp="1"/>
          </p:cNvSpPr>
          <p:nvPr>
            <p:ph type="sldNum" sz="quarter" idx="12"/>
          </p:nvPr>
        </p:nvSpPr>
        <p:spPr/>
        <p:txBody>
          <a:bodyPr/>
          <a:lstStyle/>
          <a:p>
            <a:fld id="{C2C48239-2E58-40D1-888D-98C60296A773}" type="slidenum">
              <a:rPr lang="en-US" smtClean="0"/>
              <a:pPr/>
              <a:t>6</a:t>
            </a:fld>
            <a:endParaRPr lang="en-US"/>
          </a:p>
        </p:txBody>
      </p:sp>
      <p:pic>
        <p:nvPicPr>
          <p:cNvPr id="4" name="Picture 3" descr="New TIE graphics-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752600"/>
            <a:ext cx="6136932" cy="4419600"/>
          </a:xfrm>
          <a:prstGeom prst="rect">
            <a:avLst/>
          </a:prstGeom>
        </p:spPr>
      </p:pic>
      <p:sp>
        <p:nvSpPr>
          <p:cNvPr id="5" name="TextBox 4"/>
          <p:cNvSpPr txBox="1"/>
          <p:nvPr/>
        </p:nvSpPr>
        <p:spPr>
          <a:xfrm>
            <a:off x="1295400" y="381000"/>
            <a:ext cx="6596277" cy="1077218"/>
          </a:xfrm>
          <a:prstGeom prst="rect">
            <a:avLst/>
          </a:prstGeom>
          <a:noFill/>
        </p:spPr>
        <p:txBody>
          <a:bodyPr wrap="none" rtlCol="0">
            <a:spAutoFit/>
          </a:bodyPr>
          <a:lstStyle/>
          <a:p>
            <a:r>
              <a:rPr lang="en-US" sz="3200" dirty="0" smtClean="0"/>
              <a:t>We should seek worthwhile education</a:t>
            </a:r>
          </a:p>
          <a:p>
            <a:r>
              <a:rPr lang="en-US" sz="3200" dirty="0" smtClean="0"/>
              <a:t>which is totally integrated</a:t>
            </a:r>
            <a:endParaRPr lang="en-US" sz="3200" dirty="0"/>
          </a:p>
        </p:txBody>
      </p:sp>
    </p:spTree>
    <p:extLst>
      <p:ext uri="{BB962C8B-B14F-4D97-AF65-F5344CB8AC3E}">
        <p14:creationId xmlns:p14="http://schemas.microsoft.com/office/powerpoint/2010/main" val="1852142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Importance of alignment of cognition, intention and emotion </a:t>
            </a:r>
          </a:p>
          <a:p>
            <a:endParaRPr lang="en-US" dirty="0" smtClean="0"/>
          </a:p>
          <a:p>
            <a:r>
              <a:rPr lang="en-US" dirty="0" smtClean="0"/>
              <a:t>Completely connected kinds of knowing</a:t>
            </a:r>
          </a:p>
          <a:p>
            <a:endParaRPr lang="en-US" dirty="0" smtClean="0"/>
          </a:p>
          <a:p>
            <a:r>
              <a:rPr lang="en-US" dirty="0" smtClean="0"/>
              <a:t>Distinctions among learning, education, effective education,  and worthwhile education</a:t>
            </a:r>
          </a:p>
          <a:p>
            <a:endParaRPr lang="en-US" dirty="0" smtClean="0"/>
          </a:p>
          <a:p>
            <a:r>
              <a:rPr lang="en-US" dirty="0" smtClean="0"/>
              <a:t>Need for task-centered vs. topic-centered curriculum development</a:t>
            </a:r>
            <a:r>
              <a:rPr lang="en-US" dirty="0"/>
              <a:t/>
            </a:r>
            <a:br>
              <a:rPr lang="en-US" dirty="0"/>
            </a:br>
            <a:endParaRPr lang="en-US" dirty="0"/>
          </a:p>
          <a:p>
            <a:r>
              <a:rPr lang="en-US" dirty="0" err="1"/>
              <a:t>Retroduction</a:t>
            </a:r>
            <a:r>
              <a:rPr lang="en-US" dirty="0"/>
              <a:t> for TIE theory development</a:t>
            </a:r>
          </a:p>
          <a:p>
            <a:endParaRPr lang="en-US" dirty="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C2C48239-2E58-40D1-888D-98C60296A773}"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TIE Theory 11/11/11</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alpha val="4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5400" y="5334000"/>
            <a:ext cx="6781800" cy="1143000"/>
          </a:xfrm>
        </p:spPr>
        <p:txBody>
          <a:bodyPr>
            <a:noAutofit/>
          </a:bodyPr>
          <a:lstStyle/>
          <a:p>
            <a:r>
              <a:rPr lang="en-US" sz="2800" dirty="0"/>
              <a:t>Connecting Cognition, Intention and Emotion</a:t>
            </a:r>
          </a:p>
        </p:txBody>
      </p:sp>
      <p:sp>
        <p:nvSpPr>
          <p:cNvPr id="6" name="Footer Placeholder 5"/>
          <p:cNvSpPr>
            <a:spLocks noGrp="1"/>
          </p:cNvSpPr>
          <p:nvPr>
            <p:ph type="ftr" sz="quarter" idx="11"/>
          </p:nvPr>
        </p:nvSpPr>
        <p:spPr/>
        <p:txBody>
          <a:bodyPr/>
          <a:lstStyle/>
          <a:p>
            <a:r>
              <a:rPr lang="en-US" smtClean="0"/>
              <a:t>TIE Theory 11/11/11</a:t>
            </a:r>
            <a:endParaRPr lang="en-US" dirty="0"/>
          </a:p>
        </p:txBody>
      </p:sp>
      <p:sp>
        <p:nvSpPr>
          <p:cNvPr id="5" name="Slide Number Placeholder 4"/>
          <p:cNvSpPr>
            <a:spLocks noGrp="1"/>
          </p:cNvSpPr>
          <p:nvPr>
            <p:ph type="sldNum" sz="quarter" idx="12"/>
          </p:nvPr>
        </p:nvSpPr>
        <p:spPr/>
        <p:txBody>
          <a:bodyPr/>
          <a:lstStyle/>
          <a:p>
            <a:fld id="{C2C48239-2E58-40D1-888D-98C60296A773}" type="slidenum">
              <a:rPr lang="en-US" smtClean="0"/>
              <a:pPr/>
              <a:t>8</a:t>
            </a:fld>
            <a:endParaRPr lang="en-US"/>
          </a:p>
        </p:txBody>
      </p:sp>
      <p:pic>
        <p:nvPicPr>
          <p:cNvPr id="7" name="Picture 6" descr="New TIE graphics-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779544"/>
            <a:ext cx="4114800" cy="40972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connecting cognition, intention and emotion</a:t>
            </a:r>
            <a:endParaRPr lang="en-US" dirty="0"/>
          </a:p>
        </p:txBody>
      </p:sp>
      <p:sp>
        <p:nvSpPr>
          <p:cNvPr id="3" name="Footer Placeholder 2"/>
          <p:cNvSpPr>
            <a:spLocks noGrp="1"/>
          </p:cNvSpPr>
          <p:nvPr>
            <p:ph type="ftr" sz="quarter" idx="11"/>
          </p:nvPr>
        </p:nvSpPr>
        <p:spPr/>
        <p:txBody>
          <a:bodyPr/>
          <a:lstStyle/>
          <a:p>
            <a:r>
              <a:rPr lang="en-US" smtClean="0"/>
              <a:t>TIE Theory 11/11/11</a:t>
            </a:r>
            <a:endParaRPr lang="en-US"/>
          </a:p>
        </p:txBody>
      </p:sp>
      <p:sp>
        <p:nvSpPr>
          <p:cNvPr id="4" name="Slide Number Placeholder 3"/>
          <p:cNvSpPr>
            <a:spLocks noGrp="1"/>
          </p:cNvSpPr>
          <p:nvPr>
            <p:ph type="sldNum" sz="quarter" idx="12"/>
          </p:nvPr>
        </p:nvSpPr>
        <p:spPr/>
        <p:txBody>
          <a:bodyPr/>
          <a:lstStyle/>
          <a:p>
            <a:fld id="{C2C48239-2E58-40D1-888D-98C60296A773}" type="slidenum">
              <a:rPr lang="en-US" smtClean="0"/>
              <a:pPr/>
              <a:t>9</a:t>
            </a:fld>
            <a:endParaRPr lang="en-US"/>
          </a:p>
        </p:txBody>
      </p:sp>
      <p:sp>
        <p:nvSpPr>
          <p:cNvPr id="5" name="Content Placeholder 4"/>
          <p:cNvSpPr>
            <a:spLocks noGrp="1"/>
          </p:cNvSpPr>
          <p:nvPr>
            <p:ph sz="quarter" idx="1"/>
          </p:nvPr>
        </p:nvSpPr>
        <p:spPr/>
        <p:txBody>
          <a:bodyPr>
            <a:normAutofit fontScale="92500" lnSpcReduction="10000"/>
          </a:bodyPr>
          <a:lstStyle/>
          <a:p>
            <a:r>
              <a:rPr lang="en-US" dirty="0" smtClean="0"/>
              <a:t>Dewey (1916):  meaningful experience and thinking</a:t>
            </a:r>
          </a:p>
          <a:p>
            <a:endParaRPr lang="en-US" dirty="0" smtClean="0"/>
          </a:p>
          <a:p>
            <a:pPr lvl="1"/>
            <a:r>
              <a:rPr lang="en-US" sz="2500" dirty="0" smtClean="0"/>
              <a:t>“Thinking</a:t>
            </a:r>
            <a:r>
              <a:rPr lang="en-US" sz="2500" dirty="0"/>
              <a:t>, in other words, is the </a:t>
            </a:r>
            <a:r>
              <a:rPr lang="en-US" sz="2500" i="1" dirty="0"/>
              <a:t>intentional</a:t>
            </a:r>
            <a:r>
              <a:rPr lang="en-US" sz="2500" dirty="0"/>
              <a:t> endeavor to discover specific connections between something we do and the consequences which result</a:t>
            </a:r>
            <a:r>
              <a:rPr lang="en-US" sz="2500" dirty="0" smtClean="0"/>
              <a:t>…” </a:t>
            </a:r>
            <a:r>
              <a:rPr lang="en-US" sz="2500" dirty="0"/>
              <a:t>(p. 145, italics added</a:t>
            </a:r>
            <a:r>
              <a:rPr lang="en-US" sz="2500" dirty="0" smtClean="0"/>
              <a:t>)</a:t>
            </a:r>
          </a:p>
          <a:p>
            <a:pPr lvl="1"/>
            <a:endParaRPr lang="en-US" sz="2800" dirty="0"/>
          </a:p>
          <a:p>
            <a:pPr lvl="1"/>
            <a:r>
              <a:rPr lang="en-US" sz="2500" dirty="0" smtClean="0"/>
              <a:t>“Experience </a:t>
            </a:r>
            <a:r>
              <a:rPr lang="en-US" sz="2500" dirty="0"/>
              <a:t>as trying involves change, but change is </a:t>
            </a:r>
            <a:r>
              <a:rPr lang="en-US" sz="2500" i="1" dirty="0"/>
              <a:t>meaningless</a:t>
            </a:r>
            <a:r>
              <a:rPr lang="en-US" sz="2500" dirty="0"/>
              <a:t> transition unless it is consciously connected with the return wave of consequences which flow from it.  When an activity is continued into the undergoing of consequences, when the change made by action is reflected back into the change made in us, the mere flux is loaded with significance.  We learn something</a:t>
            </a:r>
            <a:r>
              <a:rPr lang="en-US" sz="2500" dirty="0" smtClean="0"/>
              <a:t>.”  </a:t>
            </a:r>
            <a:r>
              <a:rPr lang="en-US" sz="2500" dirty="0"/>
              <a:t>(p. 139, italics added)</a:t>
            </a:r>
          </a:p>
          <a:p>
            <a:pPr lvl="1"/>
            <a:endParaRPr lang="en-US" dirty="0"/>
          </a:p>
        </p:txBody>
      </p:sp>
    </p:spTree>
    <p:extLst>
      <p:ext uri="{BB962C8B-B14F-4D97-AF65-F5344CB8AC3E}">
        <p14:creationId xmlns:p14="http://schemas.microsoft.com/office/powerpoint/2010/main" val="182945867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5743</TotalTime>
  <Words>3463</Words>
  <Application>Microsoft Macintosh PowerPoint</Application>
  <PresentationFormat>On-screen Show (4:3)</PresentationFormat>
  <Paragraphs>332</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Origin</vt:lpstr>
      <vt:lpstr>A Vision for Systemic Change:  The Theory of Totally Integrated Education</vt:lpstr>
      <vt:lpstr>TIE:  Totally Integrated Education Connecting cognition, intention and emotion with  9 kinds of worthwhile learning outcomes—27 connections</vt:lpstr>
      <vt:lpstr>PowerPoint Presentation</vt:lpstr>
      <vt:lpstr>PowerPoint Presentation</vt:lpstr>
      <vt:lpstr>PowerPoint Presentation</vt:lpstr>
      <vt:lpstr>PowerPoint Presentation</vt:lpstr>
      <vt:lpstr>Overview</vt:lpstr>
      <vt:lpstr>PowerPoint Presentation</vt:lpstr>
      <vt:lpstr>Importance of connecting cognition, intention and emotion</vt:lpstr>
      <vt:lpstr>Importance of connecting cognition, intention and emotion (cont’d)</vt:lpstr>
      <vt:lpstr>Importance of connecting cognition, intention and emotion (cont’d)</vt:lpstr>
      <vt:lpstr>Yet, what is happening in schools today</vt:lpstr>
      <vt:lpstr>PowerPoint Presentation</vt:lpstr>
      <vt:lpstr>Lack of integration of cognition with emotion and intention:  TIE theory predicts:</vt:lpstr>
      <vt:lpstr>On the other hand, complete connectedness occurs during learning tasks when:</vt:lpstr>
      <vt:lpstr>Connecting cognition, intention and emotion is represented by this diagram:</vt:lpstr>
      <vt:lpstr>There are three basic kinds of cognitive learning outcomes (Maccia, 1987; Frick, 1997):</vt:lpstr>
      <vt:lpstr>Completely-connected learning outcomes where cognition, intention and emotion are aligned with knowing that, knowing how and knowing that one</vt:lpstr>
      <vt:lpstr>PowerPoint Presentation</vt:lpstr>
      <vt:lpstr>TIE theory predicts that when cognition, intention and emotion are completely connected with 9 types of learning outcomes (27 connections total), then vulnerability to forgetting is minimized.</vt:lpstr>
      <vt:lpstr>Partially connected learning outcomes:  Note the empty areas which indicate missing connections</vt:lpstr>
      <vt:lpstr>Typical learning outcomes in school:  Note that know that one is missing and not connected to know that or how; know how and that are disconnected; intention and emotion are missing everywhere.</vt:lpstr>
      <vt:lpstr>TIE Theorem</vt:lpstr>
      <vt:lpstr>For each educational objective or standard, fully integrated learning outcomes are depicted below.</vt:lpstr>
      <vt:lpstr>Definitions in TIE Theory</vt:lpstr>
      <vt:lpstr>Learning: increasing complexity of mental structure</vt:lpstr>
      <vt:lpstr>Learning: all kinds</vt:lpstr>
      <vt:lpstr>Intended Learning (by a student)</vt:lpstr>
      <vt:lpstr>Guided Learning (by a teacher)</vt:lpstr>
      <vt:lpstr>Education: intended &amp; guided learning (Steiner, 1988)</vt:lpstr>
      <vt:lpstr>Effective Education: instrumentally good (it works—achieves desired ends or goals)</vt:lpstr>
      <vt:lpstr>Worthwhile Education: instrumentally and intrinsically good</vt:lpstr>
      <vt:lpstr>Big Picture:  learning and education</vt:lpstr>
      <vt:lpstr>Effective education that is not worthwhile</vt:lpstr>
      <vt:lpstr>Ineffective Education</vt:lpstr>
      <vt:lpstr>Compelled Learning: guided &amp; not intended (what often occurs in many U.S. schools)</vt:lpstr>
      <vt:lpstr>Research: Intended learning that is disciplined but unguided (by a teacher)</vt:lpstr>
      <vt:lpstr>Discovery Learning: Intended learning that is undisciplined and unguided</vt:lpstr>
      <vt:lpstr>Accidental Learning:  unintended and unguided</vt:lpstr>
      <vt:lpstr>Big Picture:  learning and education</vt:lpstr>
      <vt:lpstr>Education:  intended, guided learning</vt:lpstr>
      <vt:lpstr>Worthwhile education is needed</vt:lpstr>
      <vt:lpstr>PowerPoint Presentation</vt:lpstr>
      <vt:lpstr>TIE theory predicts that when cognition, intention and emotion are completely connected with 9 types of learning outcomes, then vulnerability to forgetting is minimized.</vt:lpstr>
      <vt:lpstr>How can we do this?</vt:lpstr>
      <vt:lpstr>Examples of approaches to whole task learning</vt:lpstr>
      <vt:lpstr>4C/ID Model (van Merriënboer &amp; Kirschner, 2007)</vt:lpstr>
      <vt:lpstr>Pebble-in-the-Pond ID (Merrill, et al., 2008)</vt:lpstr>
      <vt:lpstr>Implication</vt:lpstr>
      <vt:lpstr>Summary</vt:lpstr>
      <vt:lpstr>Development of TIE theory</vt:lpstr>
      <vt:lpstr>Acknowledgment</vt:lpstr>
      <vt:lpstr>References</vt:lpstr>
      <vt:lpstr>References (cont’d)</vt:lpstr>
      <vt:lpstr>References (cont’d)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Theory of Totally Integrated Education</dc:title>
  <dc:creator>Theodore W. Frick</dc:creator>
  <cp:lastModifiedBy>Theodore Frick</cp:lastModifiedBy>
  <cp:revision>112</cp:revision>
  <cp:lastPrinted>2011-11-05T13:38:46Z</cp:lastPrinted>
  <dcterms:created xsi:type="dcterms:W3CDTF">2011-02-21T11:33:08Z</dcterms:created>
  <dcterms:modified xsi:type="dcterms:W3CDTF">2011-11-05T15:18:58Z</dcterms:modified>
</cp:coreProperties>
</file>